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Lst>
  <p:sldSz cx="32918400" cy="31089600"/>
  <p:notesSz cx="9144000" cy="6858000"/>
  <p:defaultTextStyle>
    <a:defPPr>
      <a:defRPr lang="en-US"/>
    </a:defPPr>
    <a:lvl1pPr marL="0" algn="l" defTabSz="1881012" rtl="0" eaLnBrk="1" latinLnBrk="0" hangingPunct="1">
      <a:defRPr sz="7400" kern="1200">
        <a:solidFill>
          <a:schemeClr val="tx1"/>
        </a:solidFill>
        <a:latin typeface="+mn-lt"/>
        <a:ea typeface="+mn-ea"/>
        <a:cs typeface="+mn-cs"/>
      </a:defRPr>
    </a:lvl1pPr>
    <a:lvl2pPr marL="1881012" algn="l" defTabSz="1881012" rtl="0" eaLnBrk="1" latinLnBrk="0" hangingPunct="1">
      <a:defRPr sz="7400" kern="1200">
        <a:solidFill>
          <a:schemeClr val="tx1"/>
        </a:solidFill>
        <a:latin typeface="+mn-lt"/>
        <a:ea typeface="+mn-ea"/>
        <a:cs typeface="+mn-cs"/>
      </a:defRPr>
    </a:lvl2pPr>
    <a:lvl3pPr marL="3762024" algn="l" defTabSz="1881012" rtl="0" eaLnBrk="1" latinLnBrk="0" hangingPunct="1">
      <a:defRPr sz="7400" kern="1200">
        <a:solidFill>
          <a:schemeClr val="tx1"/>
        </a:solidFill>
        <a:latin typeface="+mn-lt"/>
        <a:ea typeface="+mn-ea"/>
        <a:cs typeface="+mn-cs"/>
      </a:defRPr>
    </a:lvl3pPr>
    <a:lvl4pPr marL="5643037" algn="l" defTabSz="1881012" rtl="0" eaLnBrk="1" latinLnBrk="0" hangingPunct="1">
      <a:defRPr sz="7400" kern="1200">
        <a:solidFill>
          <a:schemeClr val="tx1"/>
        </a:solidFill>
        <a:latin typeface="+mn-lt"/>
        <a:ea typeface="+mn-ea"/>
        <a:cs typeface="+mn-cs"/>
      </a:defRPr>
    </a:lvl4pPr>
    <a:lvl5pPr marL="7524049" algn="l" defTabSz="1881012" rtl="0" eaLnBrk="1" latinLnBrk="0" hangingPunct="1">
      <a:defRPr sz="7400" kern="1200">
        <a:solidFill>
          <a:schemeClr val="tx1"/>
        </a:solidFill>
        <a:latin typeface="+mn-lt"/>
        <a:ea typeface="+mn-ea"/>
        <a:cs typeface="+mn-cs"/>
      </a:defRPr>
    </a:lvl5pPr>
    <a:lvl6pPr marL="9405061" algn="l" defTabSz="1881012" rtl="0" eaLnBrk="1" latinLnBrk="0" hangingPunct="1">
      <a:defRPr sz="7400" kern="1200">
        <a:solidFill>
          <a:schemeClr val="tx1"/>
        </a:solidFill>
        <a:latin typeface="+mn-lt"/>
        <a:ea typeface="+mn-ea"/>
        <a:cs typeface="+mn-cs"/>
      </a:defRPr>
    </a:lvl6pPr>
    <a:lvl7pPr marL="11286073" algn="l" defTabSz="1881012" rtl="0" eaLnBrk="1" latinLnBrk="0" hangingPunct="1">
      <a:defRPr sz="7400" kern="1200">
        <a:solidFill>
          <a:schemeClr val="tx1"/>
        </a:solidFill>
        <a:latin typeface="+mn-lt"/>
        <a:ea typeface="+mn-ea"/>
        <a:cs typeface="+mn-cs"/>
      </a:defRPr>
    </a:lvl7pPr>
    <a:lvl8pPr marL="13167086" algn="l" defTabSz="1881012" rtl="0" eaLnBrk="1" latinLnBrk="0" hangingPunct="1">
      <a:defRPr sz="7400" kern="1200">
        <a:solidFill>
          <a:schemeClr val="tx1"/>
        </a:solidFill>
        <a:latin typeface="+mn-lt"/>
        <a:ea typeface="+mn-ea"/>
        <a:cs typeface="+mn-cs"/>
      </a:defRPr>
    </a:lvl8pPr>
    <a:lvl9pPr marL="15048098" algn="l" defTabSz="1881012" rtl="0" eaLnBrk="1" latinLnBrk="0" hangingPunct="1">
      <a:defRPr sz="7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BB38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93" autoAdjust="0"/>
    <p:restoredTop sz="99633" autoAdjust="0"/>
  </p:normalViewPr>
  <p:slideViewPr>
    <p:cSldViewPr snapToGrid="0" snapToObjects="1">
      <p:cViewPr>
        <p:scale>
          <a:sx n="125" d="100"/>
          <a:sy n="125" d="100"/>
        </p:scale>
        <p:origin x="-80" y="20920"/>
      </p:cViewPr>
      <p:guideLst>
        <p:guide orient="horz" pos="9792"/>
        <p:guide pos="10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9657929"/>
            <a:ext cx="27980640" cy="6664113"/>
          </a:xfrm>
        </p:spPr>
        <p:txBody>
          <a:bodyPr/>
          <a:lstStyle/>
          <a:p>
            <a:r>
              <a:rPr lang="en-US" smtClean="0"/>
              <a:t>Click to edit Master title style</a:t>
            </a:r>
            <a:endParaRPr lang="en-US"/>
          </a:p>
        </p:txBody>
      </p:sp>
      <p:sp>
        <p:nvSpPr>
          <p:cNvPr id="3" name="Subtitle 2"/>
          <p:cNvSpPr>
            <a:spLocks noGrp="1"/>
          </p:cNvSpPr>
          <p:nvPr>
            <p:ph type="subTitle" idx="1"/>
          </p:nvPr>
        </p:nvSpPr>
        <p:spPr>
          <a:xfrm>
            <a:off x="4937760" y="17617440"/>
            <a:ext cx="23042880" cy="7945120"/>
          </a:xfrm>
        </p:spPr>
        <p:txBody>
          <a:bodyPr/>
          <a:lstStyle>
            <a:lvl1pPr marL="0" indent="0" algn="ctr">
              <a:buNone/>
              <a:defRPr>
                <a:solidFill>
                  <a:schemeClr val="tx1">
                    <a:tint val="75000"/>
                  </a:schemeClr>
                </a:solidFill>
              </a:defRPr>
            </a:lvl1pPr>
            <a:lvl2pPr marL="1881012" indent="0" algn="ctr">
              <a:buNone/>
              <a:defRPr>
                <a:solidFill>
                  <a:schemeClr val="tx1">
                    <a:tint val="75000"/>
                  </a:schemeClr>
                </a:solidFill>
              </a:defRPr>
            </a:lvl2pPr>
            <a:lvl3pPr marL="3762024" indent="0" algn="ctr">
              <a:buNone/>
              <a:defRPr>
                <a:solidFill>
                  <a:schemeClr val="tx1">
                    <a:tint val="75000"/>
                  </a:schemeClr>
                </a:solidFill>
              </a:defRPr>
            </a:lvl3pPr>
            <a:lvl4pPr marL="5643037" indent="0" algn="ctr">
              <a:buNone/>
              <a:defRPr>
                <a:solidFill>
                  <a:schemeClr val="tx1">
                    <a:tint val="75000"/>
                  </a:schemeClr>
                </a:solidFill>
              </a:defRPr>
            </a:lvl4pPr>
            <a:lvl5pPr marL="7524049" indent="0" algn="ctr">
              <a:buNone/>
              <a:defRPr>
                <a:solidFill>
                  <a:schemeClr val="tx1">
                    <a:tint val="75000"/>
                  </a:schemeClr>
                </a:solidFill>
              </a:defRPr>
            </a:lvl5pPr>
            <a:lvl6pPr marL="9405061" indent="0" algn="ctr">
              <a:buNone/>
              <a:defRPr>
                <a:solidFill>
                  <a:schemeClr val="tx1">
                    <a:tint val="75000"/>
                  </a:schemeClr>
                </a:solidFill>
              </a:defRPr>
            </a:lvl6pPr>
            <a:lvl7pPr marL="11286073" indent="0" algn="ctr">
              <a:buNone/>
              <a:defRPr>
                <a:solidFill>
                  <a:schemeClr val="tx1">
                    <a:tint val="75000"/>
                  </a:schemeClr>
                </a:solidFill>
              </a:defRPr>
            </a:lvl7pPr>
            <a:lvl8pPr marL="13167086" indent="0" algn="ctr">
              <a:buNone/>
              <a:defRPr>
                <a:solidFill>
                  <a:schemeClr val="tx1">
                    <a:tint val="75000"/>
                  </a:schemeClr>
                </a:solidFill>
              </a:defRPr>
            </a:lvl8pPr>
            <a:lvl9pPr marL="150480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53E781-56AB-7C42-8A9B-2C09F882649F}" type="datetimeFigureOut">
              <a:rPr lang="en-US" smtClean="0"/>
              <a:t>3/25/15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3082585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53E781-56AB-7C42-8A9B-2C09F882649F}" type="datetimeFigureOut">
              <a:rPr lang="en-US" smtClean="0"/>
              <a:t>3/25/15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217882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19977949"/>
            <a:ext cx="27980640" cy="6174740"/>
          </a:xfrm>
        </p:spPr>
        <p:txBody>
          <a:bodyPr anchor="t"/>
          <a:lstStyle>
            <a:lvl1pPr algn="l">
              <a:defRPr sz="165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7" y="13177101"/>
            <a:ext cx="27980640" cy="6800848"/>
          </a:xfrm>
        </p:spPr>
        <p:txBody>
          <a:bodyPr anchor="b"/>
          <a:lstStyle>
            <a:lvl1pPr marL="0" indent="0">
              <a:buNone/>
              <a:defRPr sz="8200">
                <a:solidFill>
                  <a:schemeClr val="tx1">
                    <a:tint val="75000"/>
                  </a:schemeClr>
                </a:solidFill>
              </a:defRPr>
            </a:lvl1pPr>
            <a:lvl2pPr marL="1881012" indent="0">
              <a:buNone/>
              <a:defRPr sz="7400">
                <a:solidFill>
                  <a:schemeClr val="tx1">
                    <a:tint val="75000"/>
                  </a:schemeClr>
                </a:solidFill>
              </a:defRPr>
            </a:lvl2pPr>
            <a:lvl3pPr marL="3762024" indent="0">
              <a:buNone/>
              <a:defRPr sz="6600">
                <a:solidFill>
                  <a:schemeClr val="tx1">
                    <a:tint val="75000"/>
                  </a:schemeClr>
                </a:solidFill>
              </a:defRPr>
            </a:lvl3pPr>
            <a:lvl4pPr marL="5643037" indent="0">
              <a:buNone/>
              <a:defRPr sz="5800">
                <a:solidFill>
                  <a:schemeClr val="tx1">
                    <a:tint val="75000"/>
                  </a:schemeClr>
                </a:solidFill>
              </a:defRPr>
            </a:lvl4pPr>
            <a:lvl5pPr marL="7524049" indent="0">
              <a:buNone/>
              <a:defRPr sz="5800">
                <a:solidFill>
                  <a:schemeClr val="tx1">
                    <a:tint val="75000"/>
                  </a:schemeClr>
                </a:solidFill>
              </a:defRPr>
            </a:lvl5pPr>
            <a:lvl6pPr marL="9405061" indent="0">
              <a:buNone/>
              <a:defRPr sz="5800">
                <a:solidFill>
                  <a:schemeClr val="tx1">
                    <a:tint val="75000"/>
                  </a:schemeClr>
                </a:solidFill>
              </a:defRPr>
            </a:lvl6pPr>
            <a:lvl7pPr marL="11286073" indent="0">
              <a:buNone/>
              <a:defRPr sz="5800">
                <a:solidFill>
                  <a:schemeClr val="tx1">
                    <a:tint val="75000"/>
                  </a:schemeClr>
                </a:solidFill>
              </a:defRPr>
            </a:lvl7pPr>
            <a:lvl8pPr marL="13167086" indent="0">
              <a:buNone/>
              <a:defRPr sz="5800">
                <a:solidFill>
                  <a:schemeClr val="tx1">
                    <a:tint val="75000"/>
                  </a:schemeClr>
                </a:solidFill>
              </a:defRPr>
            </a:lvl8pPr>
            <a:lvl9pPr marL="15048098" indent="0">
              <a:buNone/>
              <a:defRPr sz="5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53E781-56AB-7C42-8A9B-2C09F882649F}" type="datetimeFigureOut">
              <a:rPr lang="en-US" smtClean="0"/>
              <a:t>3/25/15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3296770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926458" y="34817473"/>
            <a:ext cx="53052343" cy="98486385"/>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527443" y="34817473"/>
            <a:ext cx="53052347" cy="98486385"/>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53E781-56AB-7C42-8A9B-2C09F882649F}" type="datetimeFigureOut">
              <a:rPr lang="en-US" smtClean="0"/>
              <a:t>3/25/15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3364952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920" y="1245025"/>
            <a:ext cx="29626560" cy="5181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5921" y="6959178"/>
            <a:ext cx="14544677" cy="2900255"/>
          </a:xfrm>
        </p:spPr>
        <p:txBody>
          <a:bodyPr anchor="b"/>
          <a:lstStyle>
            <a:lvl1pPr marL="0" indent="0">
              <a:buNone/>
              <a:defRPr sz="9900" b="1"/>
            </a:lvl1pPr>
            <a:lvl2pPr marL="1881012" indent="0">
              <a:buNone/>
              <a:defRPr sz="8200" b="1"/>
            </a:lvl2pPr>
            <a:lvl3pPr marL="3762024" indent="0">
              <a:buNone/>
              <a:defRPr sz="7400" b="1"/>
            </a:lvl3pPr>
            <a:lvl4pPr marL="5643037" indent="0">
              <a:buNone/>
              <a:defRPr sz="6600" b="1"/>
            </a:lvl4pPr>
            <a:lvl5pPr marL="7524049" indent="0">
              <a:buNone/>
              <a:defRPr sz="6600" b="1"/>
            </a:lvl5pPr>
            <a:lvl6pPr marL="9405061" indent="0">
              <a:buNone/>
              <a:defRPr sz="6600" b="1"/>
            </a:lvl6pPr>
            <a:lvl7pPr marL="11286073" indent="0">
              <a:buNone/>
              <a:defRPr sz="6600" b="1"/>
            </a:lvl7pPr>
            <a:lvl8pPr marL="13167086" indent="0">
              <a:buNone/>
              <a:defRPr sz="6600" b="1"/>
            </a:lvl8pPr>
            <a:lvl9pPr marL="15048098" indent="0">
              <a:buNone/>
              <a:defRPr sz="6600" b="1"/>
            </a:lvl9pPr>
          </a:lstStyle>
          <a:p>
            <a:pPr lvl="0"/>
            <a:r>
              <a:rPr lang="en-US" smtClean="0"/>
              <a:t>Click to edit Master text styles</a:t>
            </a:r>
          </a:p>
        </p:txBody>
      </p:sp>
      <p:sp>
        <p:nvSpPr>
          <p:cNvPr id="4" name="Content Placeholder 3"/>
          <p:cNvSpPr>
            <a:spLocks noGrp="1"/>
          </p:cNvSpPr>
          <p:nvPr>
            <p:ph sz="half" idx="2"/>
          </p:nvPr>
        </p:nvSpPr>
        <p:spPr>
          <a:xfrm>
            <a:off x="1645921" y="9859433"/>
            <a:ext cx="14544677" cy="17912505"/>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092" y="6959178"/>
            <a:ext cx="14550390" cy="2900255"/>
          </a:xfrm>
        </p:spPr>
        <p:txBody>
          <a:bodyPr anchor="b"/>
          <a:lstStyle>
            <a:lvl1pPr marL="0" indent="0">
              <a:buNone/>
              <a:defRPr sz="9900" b="1"/>
            </a:lvl1pPr>
            <a:lvl2pPr marL="1881012" indent="0">
              <a:buNone/>
              <a:defRPr sz="8200" b="1"/>
            </a:lvl2pPr>
            <a:lvl3pPr marL="3762024" indent="0">
              <a:buNone/>
              <a:defRPr sz="7400" b="1"/>
            </a:lvl3pPr>
            <a:lvl4pPr marL="5643037" indent="0">
              <a:buNone/>
              <a:defRPr sz="6600" b="1"/>
            </a:lvl4pPr>
            <a:lvl5pPr marL="7524049" indent="0">
              <a:buNone/>
              <a:defRPr sz="6600" b="1"/>
            </a:lvl5pPr>
            <a:lvl6pPr marL="9405061" indent="0">
              <a:buNone/>
              <a:defRPr sz="6600" b="1"/>
            </a:lvl6pPr>
            <a:lvl7pPr marL="11286073" indent="0">
              <a:buNone/>
              <a:defRPr sz="6600" b="1"/>
            </a:lvl7pPr>
            <a:lvl8pPr marL="13167086" indent="0">
              <a:buNone/>
              <a:defRPr sz="6600" b="1"/>
            </a:lvl8pPr>
            <a:lvl9pPr marL="15048098" indent="0">
              <a:buNone/>
              <a:defRPr sz="6600" b="1"/>
            </a:lvl9pPr>
          </a:lstStyle>
          <a:p>
            <a:pPr lvl="0"/>
            <a:r>
              <a:rPr lang="en-US" smtClean="0"/>
              <a:t>Click to edit Master text styles</a:t>
            </a:r>
          </a:p>
        </p:txBody>
      </p:sp>
      <p:sp>
        <p:nvSpPr>
          <p:cNvPr id="6" name="Content Placeholder 5"/>
          <p:cNvSpPr>
            <a:spLocks noGrp="1"/>
          </p:cNvSpPr>
          <p:nvPr>
            <p:ph sz="quarter" idx="4"/>
          </p:nvPr>
        </p:nvSpPr>
        <p:spPr>
          <a:xfrm>
            <a:off x="16722092" y="9859433"/>
            <a:ext cx="14550390" cy="17912505"/>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53E781-56AB-7C42-8A9B-2C09F882649F}" type="datetimeFigureOut">
              <a:rPr lang="en-US" smtClean="0"/>
              <a:t>3/25/15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221530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53E781-56AB-7C42-8A9B-2C09F882649F}" type="datetimeFigureOut">
              <a:rPr lang="en-US" smtClean="0"/>
              <a:t>3/25/15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2163778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53E781-56AB-7C42-8A9B-2C09F882649F}" type="datetimeFigureOut">
              <a:rPr lang="en-US" smtClean="0"/>
              <a:t>3/25/15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3238131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3" y="1237827"/>
            <a:ext cx="10829927" cy="5267960"/>
          </a:xfrm>
        </p:spPr>
        <p:txBody>
          <a:bodyPr anchor="b"/>
          <a:lstStyle>
            <a:lvl1pPr algn="l">
              <a:defRPr sz="8200" b="1"/>
            </a:lvl1pPr>
          </a:lstStyle>
          <a:p>
            <a:r>
              <a:rPr lang="en-US" smtClean="0"/>
              <a:t>Click to edit Master title style</a:t>
            </a:r>
            <a:endParaRPr lang="en-US"/>
          </a:p>
        </p:txBody>
      </p:sp>
      <p:sp>
        <p:nvSpPr>
          <p:cNvPr id="3" name="Content Placeholder 2"/>
          <p:cNvSpPr>
            <a:spLocks noGrp="1"/>
          </p:cNvSpPr>
          <p:nvPr>
            <p:ph idx="1"/>
          </p:nvPr>
        </p:nvSpPr>
        <p:spPr>
          <a:xfrm>
            <a:off x="12870180" y="1237829"/>
            <a:ext cx="18402300" cy="26534112"/>
          </a:xfrm>
        </p:spPr>
        <p:txBody>
          <a:bodyPr/>
          <a:lstStyle>
            <a:lvl1pPr>
              <a:defRPr sz="13200"/>
            </a:lvl1pPr>
            <a:lvl2pPr>
              <a:defRPr sz="11500"/>
            </a:lvl2pPr>
            <a:lvl3pPr>
              <a:defRPr sz="99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5923" y="6505789"/>
            <a:ext cx="10829927" cy="21266152"/>
          </a:xfrm>
        </p:spPr>
        <p:txBody>
          <a:bodyPr/>
          <a:lstStyle>
            <a:lvl1pPr marL="0" indent="0">
              <a:buNone/>
              <a:defRPr sz="5800"/>
            </a:lvl1pPr>
            <a:lvl2pPr marL="1881012" indent="0">
              <a:buNone/>
              <a:defRPr sz="4900"/>
            </a:lvl2pPr>
            <a:lvl3pPr marL="3762024" indent="0">
              <a:buNone/>
              <a:defRPr sz="4100"/>
            </a:lvl3pPr>
            <a:lvl4pPr marL="5643037" indent="0">
              <a:buNone/>
              <a:defRPr sz="3700"/>
            </a:lvl4pPr>
            <a:lvl5pPr marL="7524049" indent="0">
              <a:buNone/>
              <a:defRPr sz="3700"/>
            </a:lvl5pPr>
            <a:lvl6pPr marL="9405061" indent="0">
              <a:buNone/>
              <a:defRPr sz="3700"/>
            </a:lvl6pPr>
            <a:lvl7pPr marL="11286073" indent="0">
              <a:buNone/>
              <a:defRPr sz="3700"/>
            </a:lvl7pPr>
            <a:lvl8pPr marL="13167086" indent="0">
              <a:buNone/>
              <a:defRPr sz="3700"/>
            </a:lvl8pPr>
            <a:lvl9pPr marL="15048098" indent="0">
              <a:buNone/>
              <a:defRPr sz="3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53E781-56AB-7C42-8A9B-2C09F882649F}" type="datetimeFigureOut">
              <a:rPr lang="en-US" smtClean="0"/>
              <a:t>3/25/15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1221643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21762720"/>
            <a:ext cx="19751040" cy="2569212"/>
          </a:xfrm>
        </p:spPr>
        <p:txBody>
          <a:bodyPr anchor="b"/>
          <a:lstStyle>
            <a:lvl1pPr algn="l">
              <a:defRPr sz="8200" b="1"/>
            </a:lvl1pPr>
          </a:lstStyle>
          <a:p>
            <a:r>
              <a:rPr lang="en-US" smtClean="0"/>
              <a:t>Click to edit Master title style</a:t>
            </a:r>
            <a:endParaRPr lang="en-US"/>
          </a:p>
        </p:txBody>
      </p:sp>
      <p:sp>
        <p:nvSpPr>
          <p:cNvPr id="3" name="Picture Placeholder 2"/>
          <p:cNvSpPr>
            <a:spLocks noGrp="1"/>
          </p:cNvSpPr>
          <p:nvPr>
            <p:ph type="pic" idx="1"/>
          </p:nvPr>
        </p:nvSpPr>
        <p:spPr>
          <a:xfrm>
            <a:off x="6452237" y="2777913"/>
            <a:ext cx="19751040" cy="18653760"/>
          </a:xfrm>
        </p:spPr>
        <p:txBody>
          <a:bodyPr/>
          <a:lstStyle>
            <a:lvl1pPr marL="0" indent="0">
              <a:buNone/>
              <a:defRPr sz="13200"/>
            </a:lvl1pPr>
            <a:lvl2pPr marL="1881012" indent="0">
              <a:buNone/>
              <a:defRPr sz="11500"/>
            </a:lvl2pPr>
            <a:lvl3pPr marL="3762024" indent="0">
              <a:buNone/>
              <a:defRPr sz="9900"/>
            </a:lvl3pPr>
            <a:lvl4pPr marL="5643037" indent="0">
              <a:buNone/>
              <a:defRPr sz="8200"/>
            </a:lvl4pPr>
            <a:lvl5pPr marL="7524049" indent="0">
              <a:buNone/>
              <a:defRPr sz="8200"/>
            </a:lvl5pPr>
            <a:lvl6pPr marL="9405061" indent="0">
              <a:buNone/>
              <a:defRPr sz="8200"/>
            </a:lvl6pPr>
            <a:lvl7pPr marL="11286073" indent="0">
              <a:buNone/>
              <a:defRPr sz="8200"/>
            </a:lvl7pPr>
            <a:lvl8pPr marL="13167086" indent="0">
              <a:buNone/>
              <a:defRPr sz="8200"/>
            </a:lvl8pPr>
            <a:lvl9pPr marL="15048098" indent="0">
              <a:buNone/>
              <a:defRPr sz="8200"/>
            </a:lvl9pPr>
          </a:lstStyle>
          <a:p>
            <a:endParaRPr lang="en-US"/>
          </a:p>
        </p:txBody>
      </p:sp>
      <p:sp>
        <p:nvSpPr>
          <p:cNvPr id="4" name="Text Placeholder 3"/>
          <p:cNvSpPr>
            <a:spLocks noGrp="1"/>
          </p:cNvSpPr>
          <p:nvPr>
            <p:ph type="body" sz="half" idx="2"/>
          </p:nvPr>
        </p:nvSpPr>
        <p:spPr>
          <a:xfrm>
            <a:off x="6452237" y="24331932"/>
            <a:ext cx="19751040" cy="3648708"/>
          </a:xfrm>
        </p:spPr>
        <p:txBody>
          <a:bodyPr/>
          <a:lstStyle>
            <a:lvl1pPr marL="0" indent="0">
              <a:buNone/>
              <a:defRPr sz="5800"/>
            </a:lvl1pPr>
            <a:lvl2pPr marL="1881012" indent="0">
              <a:buNone/>
              <a:defRPr sz="4900"/>
            </a:lvl2pPr>
            <a:lvl3pPr marL="3762024" indent="0">
              <a:buNone/>
              <a:defRPr sz="4100"/>
            </a:lvl3pPr>
            <a:lvl4pPr marL="5643037" indent="0">
              <a:buNone/>
              <a:defRPr sz="3700"/>
            </a:lvl4pPr>
            <a:lvl5pPr marL="7524049" indent="0">
              <a:buNone/>
              <a:defRPr sz="3700"/>
            </a:lvl5pPr>
            <a:lvl6pPr marL="9405061" indent="0">
              <a:buNone/>
              <a:defRPr sz="3700"/>
            </a:lvl6pPr>
            <a:lvl7pPr marL="11286073" indent="0">
              <a:buNone/>
              <a:defRPr sz="3700"/>
            </a:lvl7pPr>
            <a:lvl8pPr marL="13167086" indent="0">
              <a:buNone/>
              <a:defRPr sz="3700"/>
            </a:lvl8pPr>
            <a:lvl9pPr marL="15048098" indent="0">
              <a:buNone/>
              <a:defRPr sz="3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53E781-56AB-7C42-8A9B-2C09F882649F}" type="datetimeFigureOut">
              <a:rPr lang="en-US" smtClean="0"/>
              <a:t>3/25/15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3479303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53E781-56AB-7C42-8A9B-2C09F882649F}" type="datetimeFigureOut">
              <a:rPr lang="en-US" smtClean="0"/>
              <a:t>3/25/15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71737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919311" y="5973233"/>
            <a:ext cx="26660477" cy="1273306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926460" y="5973233"/>
            <a:ext cx="79444213" cy="127330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53E781-56AB-7C42-8A9B-2C09F882649F}" type="datetimeFigureOut">
              <a:rPr lang="en-US" smtClean="0"/>
              <a:t>3/25/15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AE7CE-ECB1-D947-989D-7C7FC11FE2D4}" type="slidenum">
              <a:rPr lang="en-US" smtClean="0"/>
              <a:t>‹#›</a:t>
            </a:fld>
            <a:endParaRPr lang="en-US"/>
          </a:p>
        </p:txBody>
      </p:sp>
    </p:spTree>
    <p:extLst>
      <p:ext uri="{BB962C8B-B14F-4D97-AF65-F5344CB8AC3E}">
        <p14:creationId xmlns:p14="http://schemas.microsoft.com/office/powerpoint/2010/main" val="40627205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1245025"/>
            <a:ext cx="29626560" cy="5181600"/>
          </a:xfrm>
          <a:prstGeom prst="rect">
            <a:avLst/>
          </a:prstGeom>
        </p:spPr>
        <p:txBody>
          <a:bodyPr vert="horz" lIns="376202" tIns="188101" rIns="376202" bIns="18810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45920" y="7254243"/>
            <a:ext cx="29626560" cy="20517699"/>
          </a:xfrm>
          <a:prstGeom prst="rect">
            <a:avLst/>
          </a:prstGeom>
        </p:spPr>
        <p:txBody>
          <a:bodyPr vert="horz" lIns="376202" tIns="188101" rIns="376202" bIns="18810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45920" y="28815455"/>
            <a:ext cx="7680960" cy="1655233"/>
          </a:xfrm>
          <a:prstGeom prst="rect">
            <a:avLst/>
          </a:prstGeom>
        </p:spPr>
        <p:txBody>
          <a:bodyPr vert="horz" lIns="376202" tIns="188101" rIns="376202" bIns="188101" rtlCol="0" anchor="ctr"/>
          <a:lstStyle>
            <a:lvl1pPr algn="l">
              <a:defRPr sz="4900">
                <a:solidFill>
                  <a:schemeClr val="tx1">
                    <a:tint val="75000"/>
                  </a:schemeClr>
                </a:solidFill>
              </a:defRPr>
            </a:lvl1pPr>
          </a:lstStyle>
          <a:p>
            <a:fld id="{2B53E781-56AB-7C42-8A9B-2C09F882649F}" type="datetimeFigureOut">
              <a:rPr lang="en-US" smtClean="0"/>
              <a:t>3/25/15</a:t>
            </a:fld>
            <a:endParaRPr lang="en-US"/>
          </a:p>
        </p:txBody>
      </p:sp>
      <p:sp>
        <p:nvSpPr>
          <p:cNvPr id="5" name="Footer Placeholder 4"/>
          <p:cNvSpPr>
            <a:spLocks noGrp="1"/>
          </p:cNvSpPr>
          <p:nvPr>
            <p:ph type="ftr" sz="quarter" idx="3"/>
          </p:nvPr>
        </p:nvSpPr>
        <p:spPr>
          <a:xfrm>
            <a:off x="11247120" y="28815455"/>
            <a:ext cx="10424160" cy="1655233"/>
          </a:xfrm>
          <a:prstGeom prst="rect">
            <a:avLst/>
          </a:prstGeom>
        </p:spPr>
        <p:txBody>
          <a:bodyPr vert="horz" lIns="376202" tIns="188101" rIns="376202" bIns="188101" rtlCol="0" anchor="ctr"/>
          <a:lstStyle>
            <a:lvl1pPr algn="ctr">
              <a:defRPr sz="4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28815455"/>
            <a:ext cx="7680960" cy="1655233"/>
          </a:xfrm>
          <a:prstGeom prst="rect">
            <a:avLst/>
          </a:prstGeom>
        </p:spPr>
        <p:txBody>
          <a:bodyPr vert="horz" lIns="376202" tIns="188101" rIns="376202" bIns="188101" rtlCol="0" anchor="ctr"/>
          <a:lstStyle>
            <a:lvl1pPr algn="r">
              <a:defRPr sz="4900">
                <a:solidFill>
                  <a:schemeClr val="tx1">
                    <a:tint val="75000"/>
                  </a:schemeClr>
                </a:solidFill>
              </a:defRPr>
            </a:lvl1pPr>
          </a:lstStyle>
          <a:p>
            <a:fld id="{02DAE7CE-ECB1-D947-989D-7C7FC11FE2D4}" type="slidenum">
              <a:rPr lang="en-US" smtClean="0"/>
              <a:t>‹#›</a:t>
            </a:fld>
            <a:endParaRPr lang="en-US"/>
          </a:p>
        </p:txBody>
      </p:sp>
    </p:spTree>
    <p:extLst>
      <p:ext uri="{BB962C8B-B14F-4D97-AF65-F5344CB8AC3E}">
        <p14:creationId xmlns:p14="http://schemas.microsoft.com/office/powerpoint/2010/main" val="3346563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81012" rtl="0" eaLnBrk="1" latinLnBrk="0" hangingPunct="1">
        <a:spcBef>
          <a:spcPct val="0"/>
        </a:spcBef>
        <a:buNone/>
        <a:defRPr sz="18100" kern="1200">
          <a:solidFill>
            <a:schemeClr val="tx1"/>
          </a:solidFill>
          <a:latin typeface="+mj-lt"/>
          <a:ea typeface="+mj-ea"/>
          <a:cs typeface="+mj-cs"/>
        </a:defRPr>
      </a:lvl1pPr>
    </p:titleStyle>
    <p:bodyStyle>
      <a:lvl1pPr marL="1410759" indent="-1410759" algn="l" defTabSz="1881012" rtl="0" eaLnBrk="1" latinLnBrk="0" hangingPunct="1">
        <a:spcBef>
          <a:spcPct val="20000"/>
        </a:spcBef>
        <a:buFont typeface="Arial"/>
        <a:buChar char="•"/>
        <a:defRPr sz="13200" kern="1200">
          <a:solidFill>
            <a:schemeClr val="tx1"/>
          </a:solidFill>
          <a:latin typeface="+mn-lt"/>
          <a:ea typeface="+mn-ea"/>
          <a:cs typeface="+mn-cs"/>
        </a:defRPr>
      </a:lvl1pPr>
      <a:lvl2pPr marL="3056645" indent="-1175633" algn="l" defTabSz="1881012" rtl="0" eaLnBrk="1" latinLnBrk="0" hangingPunct="1">
        <a:spcBef>
          <a:spcPct val="20000"/>
        </a:spcBef>
        <a:buFont typeface="Arial"/>
        <a:buChar char="–"/>
        <a:defRPr sz="11500" kern="1200">
          <a:solidFill>
            <a:schemeClr val="tx1"/>
          </a:solidFill>
          <a:latin typeface="+mn-lt"/>
          <a:ea typeface="+mn-ea"/>
          <a:cs typeface="+mn-cs"/>
        </a:defRPr>
      </a:lvl2pPr>
      <a:lvl3pPr marL="4702531" indent="-940506" algn="l" defTabSz="1881012" rtl="0" eaLnBrk="1" latinLnBrk="0" hangingPunct="1">
        <a:spcBef>
          <a:spcPct val="20000"/>
        </a:spcBef>
        <a:buFont typeface="Arial"/>
        <a:buChar char="•"/>
        <a:defRPr sz="9900" kern="1200">
          <a:solidFill>
            <a:schemeClr val="tx1"/>
          </a:solidFill>
          <a:latin typeface="+mn-lt"/>
          <a:ea typeface="+mn-ea"/>
          <a:cs typeface="+mn-cs"/>
        </a:defRPr>
      </a:lvl3pPr>
      <a:lvl4pPr marL="6583543" indent="-940506" algn="l" defTabSz="1881012" rtl="0" eaLnBrk="1" latinLnBrk="0" hangingPunct="1">
        <a:spcBef>
          <a:spcPct val="20000"/>
        </a:spcBef>
        <a:buFont typeface="Arial"/>
        <a:buChar char="–"/>
        <a:defRPr sz="8200" kern="1200">
          <a:solidFill>
            <a:schemeClr val="tx1"/>
          </a:solidFill>
          <a:latin typeface="+mn-lt"/>
          <a:ea typeface="+mn-ea"/>
          <a:cs typeface="+mn-cs"/>
        </a:defRPr>
      </a:lvl4pPr>
      <a:lvl5pPr marL="8464555" indent="-940506" algn="l" defTabSz="1881012" rtl="0" eaLnBrk="1" latinLnBrk="0" hangingPunct="1">
        <a:spcBef>
          <a:spcPct val="20000"/>
        </a:spcBef>
        <a:buFont typeface="Arial"/>
        <a:buChar char="»"/>
        <a:defRPr sz="8200" kern="1200">
          <a:solidFill>
            <a:schemeClr val="tx1"/>
          </a:solidFill>
          <a:latin typeface="+mn-lt"/>
          <a:ea typeface="+mn-ea"/>
          <a:cs typeface="+mn-cs"/>
        </a:defRPr>
      </a:lvl5pPr>
      <a:lvl6pPr marL="10345567" indent="-940506" algn="l" defTabSz="1881012" rtl="0" eaLnBrk="1" latinLnBrk="0" hangingPunct="1">
        <a:spcBef>
          <a:spcPct val="20000"/>
        </a:spcBef>
        <a:buFont typeface="Arial"/>
        <a:buChar char="•"/>
        <a:defRPr sz="8200" kern="1200">
          <a:solidFill>
            <a:schemeClr val="tx1"/>
          </a:solidFill>
          <a:latin typeface="+mn-lt"/>
          <a:ea typeface="+mn-ea"/>
          <a:cs typeface="+mn-cs"/>
        </a:defRPr>
      </a:lvl6pPr>
      <a:lvl7pPr marL="12226580" indent="-940506" algn="l" defTabSz="1881012" rtl="0" eaLnBrk="1" latinLnBrk="0" hangingPunct="1">
        <a:spcBef>
          <a:spcPct val="20000"/>
        </a:spcBef>
        <a:buFont typeface="Arial"/>
        <a:buChar char="•"/>
        <a:defRPr sz="8200" kern="1200">
          <a:solidFill>
            <a:schemeClr val="tx1"/>
          </a:solidFill>
          <a:latin typeface="+mn-lt"/>
          <a:ea typeface="+mn-ea"/>
          <a:cs typeface="+mn-cs"/>
        </a:defRPr>
      </a:lvl7pPr>
      <a:lvl8pPr marL="14107592" indent="-940506" algn="l" defTabSz="1881012" rtl="0" eaLnBrk="1" latinLnBrk="0" hangingPunct="1">
        <a:spcBef>
          <a:spcPct val="20000"/>
        </a:spcBef>
        <a:buFont typeface="Arial"/>
        <a:buChar char="•"/>
        <a:defRPr sz="8200" kern="1200">
          <a:solidFill>
            <a:schemeClr val="tx1"/>
          </a:solidFill>
          <a:latin typeface="+mn-lt"/>
          <a:ea typeface="+mn-ea"/>
          <a:cs typeface="+mn-cs"/>
        </a:defRPr>
      </a:lvl8pPr>
      <a:lvl9pPr marL="15988604" indent="-940506" algn="l" defTabSz="1881012" rtl="0" eaLnBrk="1" latinLnBrk="0" hangingPunct="1">
        <a:spcBef>
          <a:spcPct val="20000"/>
        </a:spcBef>
        <a:buFont typeface="Arial"/>
        <a:buChar char="•"/>
        <a:defRPr sz="8200" kern="1200">
          <a:solidFill>
            <a:schemeClr val="tx1"/>
          </a:solidFill>
          <a:latin typeface="+mn-lt"/>
          <a:ea typeface="+mn-ea"/>
          <a:cs typeface="+mn-cs"/>
        </a:defRPr>
      </a:lvl9pPr>
    </p:bodyStyle>
    <p:otherStyle>
      <a:defPPr>
        <a:defRPr lang="en-US"/>
      </a:defPPr>
      <a:lvl1pPr marL="0" algn="l" defTabSz="1881012" rtl="0" eaLnBrk="1" latinLnBrk="0" hangingPunct="1">
        <a:defRPr sz="7400" kern="1200">
          <a:solidFill>
            <a:schemeClr val="tx1"/>
          </a:solidFill>
          <a:latin typeface="+mn-lt"/>
          <a:ea typeface="+mn-ea"/>
          <a:cs typeface="+mn-cs"/>
        </a:defRPr>
      </a:lvl1pPr>
      <a:lvl2pPr marL="1881012" algn="l" defTabSz="1881012" rtl="0" eaLnBrk="1" latinLnBrk="0" hangingPunct="1">
        <a:defRPr sz="7400" kern="1200">
          <a:solidFill>
            <a:schemeClr val="tx1"/>
          </a:solidFill>
          <a:latin typeface="+mn-lt"/>
          <a:ea typeface="+mn-ea"/>
          <a:cs typeface="+mn-cs"/>
        </a:defRPr>
      </a:lvl2pPr>
      <a:lvl3pPr marL="3762024" algn="l" defTabSz="1881012" rtl="0" eaLnBrk="1" latinLnBrk="0" hangingPunct="1">
        <a:defRPr sz="7400" kern="1200">
          <a:solidFill>
            <a:schemeClr val="tx1"/>
          </a:solidFill>
          <a:latin typeface="+mn-lt"/>
          <a:ea typeface="+mn-ea"/>
          <a:cs typeface="+mn-cs"/>
        </a:defRPr>
      </a:lvl3pPr>
      <a:lvl4pPr marL="5643037" algn="l" defTabSz="1881012" rtl="0" eaLnBrk="1" latinLnBrk="0" hangingPunct="1">
        <a:defRPr sz="7400" kern="1200">
          <a:solidFill>
            <a:schemeClr val="tx1"/>
          </a:solidFill>
          <a:latin typeface="+mn-lt"/>
          <a:ea typeface="+mn-ea"/>
          <a:cs typeface="+mn-cs"/>
        </a:defRPr>
      </a:lvl4pPr>
      <a:lvl5pPr marL="7524049" algn="l" defTabSz="1881012" rtl="0" eaLnBrk="1" latinLnBrk="0" hangingPunct="1">
        <a:defRPr sz="7400" kern="1200">
          <a:solidFill>
            <a:schemeClr val="tx1"/>
          </a:solidFill>
          <a:latin typeface="+mn-lt"/>
          <a:ea typeface="+mn-ea"/>
          <a:cs typeface="+mn-cs"/>
        </a:defRPr>
      </a:lvl5pPr>
      <a:lvl6pPr marL="9405061" algn="l" defTabSz="1881012" rtl="0" eaLnBrk="1" latinLnBrk="0" hangingPunct="1">
        <a:defRPr sz="7400" kern="1200">
          <a:solidFill>
            <a:schemeClr val="tx1"/>
          </a:solidFill>
          <a:latin typeface="+mn-lt"/>
          <a:ea typeface="+mn-ea"/>
          <a:cs typeface="+mn-cs"/>
        </a:defRPr>
      </a:lvl6pPr>
      <a:lvl7pPr marL="11286073" algn="l" defTabSz="1881012" rtl="0" eaLnBrk="1" latinLnBrk="0" hangingPunct="1">
        <a:defRPr sz="7400" kern="1200">
          <a:solidFill>
            <a:schemeClr val="tx1"/>
          </a:solidFill>
          <a:latin typeface="+mn-lt"/>
          <a:ea typeface="+mn-ea"/>
          <a:cs typeface="+mn-cs"/>
        </a:defRPr>
      </a:lvl7pPr>
      <a:lvl8pPr marL="13167086" algn="l" defTabSz="1881012" rtl="0" eaLnBrk="1" latinLnBrk="0" hangingPunct="1">
        <a:defRPr sz="7400" kern="1200">
          <a:solidFill>
            <a:schemeClr val="tx1"/>
          </a:solidFill>
          <a:latin typeface="+mn-lt"/>
          <a:ea typeface="+mn-ea"/>
          <a:cs typeface="+mn-cs"/>
        </a:defRPr>
      </a:lvl8pPr>
      <a:lvl9pPr marL="15048098" algn="l" defTabSz="1881012"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msucares.com/news/print/sgnews/sg13/images/sg20130225_buzz300.jpg" TargetMode="External"/><Relationship Id="rId12" Type="http://schemas.openxmlformats.org/officeDocument/2006/relationships/hyperlink" Target="https://northwesttribes.files.wordpress.com/2010/04/salmonberries-on-plant.jpg" TargetMode="External"/><Relationship Id="rId13" Type="http://schemas.openxmlformats.org/officeDocument/2006/relationships/hyperlink" Target="http://cdn.c.photoshelter.com/img-get2/I00007loS4MgdbBs/fit=1000x750/red-alder-forest-duckabush-EdBook618.jpg" TargetMode="External"/><Relationship Id="rId14" Type="http://schemas.openxmlformats.org/officeDocument/2006/relationships/hyperlink" Target="http://horticulture.oregonstate.edu/system/files/media_images/July%202011%20274.JPG" TargetMode="External"/><Relationship Id="rId15" Type="http://schemas.openxmlformats.org/officeDocument/2006/relationships/image" Target="../media/image8.png"/><Relationship Id="rId16" Type="http://schemas.openxmlformats.org/officeDocument/2006/relationships/image" Target="../media/image9.png"/><Relationship Id="rId17" Type="http://schemas.openxmlformats.org/officeDocument/2006/relationships/image" Target="../media/image10.png"/><Relationship Id="rId1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hyperlink" Target="http://upload.wikimedia.org/wikipedia/commons/5/57/Impatiens_Glandulifera.jpg" TargetMode="External"/><Relationship Id="rId10" Type="http://schemas.openxmlformats.org/officeDocument/2006/relationships/hyperlink" Target="http://www.purpleloosestrife.uconn.edu/DrawingsDiagrams/loosestrife%20-%20labeled.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cxnSp>
        <p:nvCxnSpPr>
          <p:cNvPr id="11" name="Straight Connector 10"/>
          <p:cNvCxnSpPr/>
          <p:nvPr/>
        </p:nvCxnSpPr>
        <p:spPr>
          <a:xfrm flipH="1" flipV="1">
            <a:off x="9593890" y="8633000"/>
            <a:ext cx="7024877" cy="4602713"/>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6" name="Table 5"/>
          <p:cNvGraphicFramePr>
            <a:graphicFrameLocks noGrp="1"/>
          </p:cNvGraphicFramePr>
          <p:nvPr>
            <p:extLst>
              <p:ext uri="{D42A27DB-BD31-4B8C-83A1-F6EECF244321}">
                <p14:modId xmlns:p14="http://schemas.microsoft.com/office/powerpoint/2010/main" val="387671097"/>
              </p:ext>
            </p:extLst>
          </p:nvPr>
        </p:nvGraphicFramePr>
        <p:xfrm>
          <a:off x="374292" y="356488"/>
          <a:ext cx="32298033" cy="30345300"/>
        </p:xfrm>
        <a:graphic>
          <a:graphicData uri="http://schemas.openxmlformats.org/drawingml/2006/table">
            <a:tbl>
              <a:tblPr/>
              <a:tblGrid>
                <a:gridCol w="32298033"/>
              </a:tblGrid>
              <a:tr h="30345300">
                <a:tc>
                  <a:txBody>
                    <a:bodyPr/>
                    <a:lstStyle/>
                    <a:p>
                      <a:pPr algn="ctr"/>
                      <a:endParaRPr lang="en-US" sz="2800" dirty="0"/>
                    </a:p>
                  </a:txBody>
                  <a:tcPr>
                    <a:lnL w="57150" cmpd="sng">
                      <a:solidFill>
                        <a:srgbClr val="0000FF"/>
                      </a:solidFill>
                      <a:prstDash val="solid"/>
                    </a:lnL>
                    <a:lnR w="57150" cmpd="sng">
                      <a:solidFill>
                        <a:srgbClr val="0000FF"/>
                      </a:solidFill>
                      <a:prstDash val="solid"/>
                    </a:lnR>
                    <a:lnT w="57150" cmpd="sng">
                      <a:solidFill>
                        <a:srgbClr val="0000FF"/>
                      </a:solidFill>
                      <a:prstDash val="solid"/>
                    </a:lnT>
                    <a:lnB w="57150" cmpd="sng">
                      <a:solidFill>
                        <a:srgbClr val="0000FF"/>
                      </a:solidFill>
                      <a:prstDash val="solid"/>
                    </a:lnB>
                  </a:tcPr>
                </a:tc>
              </a:tr>
            </a:tbl>
          </a:graphicData>
        </a:graphic>
      </p:graphicFrame>
      <p:cxnSp>
        <p:nvCxnSpPr>
          <p:cNvPr id="241" name="Straight Connector 240"/>
          <p:cNvCxnSpPr/>
          <p:nvPr/>
        </p:nvCxnSpPr>
        <p:spPr>
          <a:xfrm>
            <a:off x="9024165" y="9693230"/>
            <a:ext cx="2705138" cy="0"/>
          </a:xfrm>
          <a:prstGeom prst="line">
            <a:avLst/>
          </a:prstGeom>
          <a:ln w="63500">
            <a:solidFill>
              <a:srgbClr val="0000FF"/>
            </a:solidFill>
            <a:prstDash val="dash"/>
          </a:ln>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11112334" y="9693230"/>
            <a:ext cx="5506433" cy="0"/>
          </a:xfrm>
          <a:prstGeom prst="line">
            <a:avLst/>
          </a:prstGeom>
          <a:ln w="63500">
            <a:solidFill>
              <a:srgbClr val="0000FF"/>
            </a:solidFill>
          </a:ln>
        </p:spPr>
        <p:style>
          <a:lnRef idx="2">
            <a:schemeClr val="accent1"/>
          </a:lnRef>
          <a:fillRef idx="0">
            <a:schemeClr val="accent1"/>
          </a:fillRef>
          <a:effectRef idx="1">
            <a:schemeClr val="accent1"/>
          </a:effectRef>
          <a:fontRef idx="minor">
            <a:schemeClr val="tx1"/>
          </a:fontRef>
        </p:style>
      </p:cxnSp>
      <p:pic>
        <p:nvPicPr>
          <p:cNvPr id="33" name="Picture 32"/>
          <p:cNvPicPr>
            <a:picLocks noChangeAspect="1"/>
          </p:cNvPicPr>
          <p:nvPr/>
        </p:nvPicPr>
        <p:blipFill>
          <a:blip r:embed="rId2"/>
          <a:stretch>
            <a:fillRect/>
          </a:stretch>
        </p:blipFill>
        <p:spPr>
          <a:xfrm>
            <a:off x="7905570" y="5357741"/>
            <a:ext cx="2481747" cy="3159858"/>
          </a:xfrm>
          <a:prstGeom prst="rect">
            <a:avLst/>
          </a:prstGeom>
        </p:spPr>
      </p:pic>
      <p:pic>
        <p:nvPicPr>
          <p:cNvPr id="332" name="Picture 331"/>
          <p:cNvPicPr>
            <a:picLocks noChangeAspect="1"/>
          </p:cNvPicPr>
          <p:nvPr/>
        </p:nvPicPr>
        <p:blipFill>
          <a:blip r:embed="rId3"/>
          <a:stretch>
            <a:fillRect/>
          </a:stretch>
        </p:blipFill>
        <p:spPr>
          <a:xfrm>
            <a:off x="10573649" y="8067290"/>
            <a:ext cx="973057" cy="1580588"/>
          </a:xfrm>
          <a:prstGeom prst="rect">
            <a:avLst/>
          </a:prstGeom>
        </p:spPr>
      </p:pic>
      <p:cxnSp>
        <p:nvCxnSpPr>
          <p:cNvPr id="5" name="Straight Connector 4"/>
          <p:cNvCxnSpPr/>
          <p:nvPr/>
        </p:nvCxnSpPr>
        <p:spPr>
          <a:xfrm>
            <a:off x="4836750" y="8832941"/>
            <a:ext cx="5031526" cy="726"/>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pic>
        <p:nvPicPr>
          <p:cNvPr id="319" name="Picture 318"/>
          <p:cNvPicPr>
            <a:picLocks noChangeAspect="1"/>
          </p:cNvPicPr>
          <p:nvPr/>
        </p:nvPicPr>
        <p:blipFill>
          <a:blip r:embed="rId4"/>
          <a:stretch>
            <a:fillRect/>
          </a:stretch>
        </p:blipFill>
        <p:spPr>
          <a:xfrm rot="12781910" flipV="1">
            <a:off x="10768548" y="8785427"/>
            <a:ext cx="1200248" cy="1012573"/>
          </a:xfrm>
          <a:prstGeom prst="rect">
            <a:avLst/>
          </a:prstGeom>
        </p:spPr>
      </p:pic>
      <p:cxnSp>
        <p:nvCxnSpPr>
          <p:cNvPr id="9" name="Straight Connector 8"/>
          <p:cNvCxnSpPr/>
          <p:nvPr/>
        </p:nvCxnSpPr>
        <p:spPr>
          <a:xfrm flipH="1">
            <a:off x="16568118" y="10913995"/>
            <a:ext cx="5638798" cy="2321718"/>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22257565" y="8832941"/>
            <a:ext cx="3429572" cy="22961"/>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2984156" y="13324050"/>
            <a:ext cx="6451600" cy="523220"/>
          </a:xfrm>
          <a:prstGeom prst="rect">
            <a:avLst/>
          </a:prstGeom>
          <a:noFill/>
        </p:spPr>
        <p:txBody>
          <a:bodyPr wrap="square" rtlCol="0">
            <a:spAutoFit/>
          </a:bodyPr>
          <a:lstStyle/>
          <a:p>
            <a:pPr algn="ctr"/>
            <a:r>
              <a:rPr lang="en-US" sz="2800" b="1" dirty="0" smtClean="0">
                <a:latin typeface="Arial"/>
                <a:cs typeface="Arial"/>
              </a:rPr>
              <a:t>Stream Bed</a:t>
            </a:r>
            <a:endParaRPr lang="en-US" sz="2800" b="1" dirty="0">
              <a:latin typeface="Arial"/>
              <a:cs typeface="Arial"/>
            </a:endParaRPr>
          </a:p>
        </p:txBody>
      </p:sp>
      <p:sp>
        <p:nvSpPr>
          <p:cNvPr id="41" name="TextBox 40"/>
          <p:cNvSpPr txBox="1"/>
          <p:nvPr/>
        </p:nvSpPr>
        <p:spPr>
          <a:xfrm>
            <a:off x="1" y="978943"/>
            <a:ext cx="16408552" cy="1231106"/>
          </a:xfrm>
          <a:prstGeom prst="rect">
            <a:avLst/>
          </a:prstGeom>
          <a:noFill/>
        </p:spPr>
        <p:txBody>
          <a:bodyPr wrap="square" rtlCol="0">
            <a:spAutoFit/>
          </a:bodyPr>
          <a:lstStyle/>
          <a:p>
            <a:pPr algn="ctr"/>
            <a:r>
              <a:rPr lang="en-US" b="1" dirty="0" smtClean="0">
                <a:solidFill>
                  <a:srgbClr val="0000FF"/>
                </a:solidFill>
                <a:effectLst>
                  <a:innerShdw blurRad="50800" dist="50800" dir="21000000">
                    <a:schemeClr val="tx1">
                      <a:alpha val="50000"/>
                    </a:schemeClr>
                  </a:innerShdw>
                </a:effectLst>
                <a:latin typeface="Arial"/>
                <a:cs typeface="Arial"/>
              </a:rPr>
              <a:t>Healthy Riparian </a:t>
            </a:r>
            <a:r>
              <a:rPr lang="en-US" b="1" dirty="0" smtClean="0">
                <a:solidFill>
                  <a:srgbClr val="0000FF"/>
                </a:solidFill>
                <a:effectLst>
                  <a:innerShdw blurRad="50800" dist="50800" dir="21000000">
                    <a:schemeClr val="tx1"/>
                  </a:innerShdw>
                </a:effectLst>
                <a:latin typeface="Arial"/>
                <a:cs typeface="Arial"/>
              </a:rPr>
              <a:t>Ecosystem</a:t>
            </a:r>
            <a:endParaRPr lang="en-US" b="1" dirty="0">
              <a:solidFill>
                <a:srgbClr val="0000FF"/>
              </a:solidFill>
              <a:effectLst>
                <a:innerShdw blurRad="50800" dist="50800" dir="21000000">
                  <a:schemeClr val="tx1"/>
                </a:innerShdw>
              </a:effectLst>
              <a:latin typeface="Arial"/>
              <a:cs typeface="Arial"/>
            </a:endParaRPr>
          </a:p>
        </p:txBody>
      </p:sp>
      <p:cxnSp>
        <p:nvCxnSpPr>
          <p:cNvPr id="61" name="Straight Connector 60"/>
          <p:cNvCxnSpPr>
            <a:stCxn id="6" idx="0"/>
          </p:cNvCxnSpPr>
          <p:nvPr/>
        </p:nvCxnSpPr>
        <p:spPr>
          <a:xfrm flipH="1">
            <a:off x="16459201" y="356488"/>
            <a:ext cx="64107" cy="1436043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16459201" y="978943"/>
            <a:ext cx="16459199" cy="1231106"/>
          </a:xfrm>
          <a:prstGeom prst="rect">
            <a:avLst/>
          </a:prstGeom>
          <a:noFill/>
        </p:spPr>
        <p:txBody>
          <a:bodyPr wrap="square" rtlCol="0">
            <a:spAutoFit/>
          </a:bodyPr>
          <a:lstStyle/>
          <a:p>
            <a:pPr algn="ctr"/>
            <a:r>
              <a:rPr lang="en-US" b="1" dirty="0" smtClean="0">
                <a:solidFill>
                  <a:srgbClr val="FF0000"/>
                </a:solidFill>
                <a:effectLst>
                  <a:outerShdw blurRad="50800" dist="38100" dir="21000000" algn="tl" rotWithShape="0">
                    <a:srgbClr val="000000">
                      <a:alpha val="43000"/>
                    </a:srgbClr>
                  </a:outerShdw>
                </a:effectLst>
                <a:latin typeface="Arial"/>
                <a:cs typeface="Arial"/>
              </a:rPr>
              <a:t>Disturbed Riparian Ecosystem</a:t>
            </a:r>
            <a:endParaRPr lang="en-US" b="1" dirty="0">
              <a:solidFill>
                <a:srgbClr val="FF0000"/>
              </a:solidFill>
              <a:effectLst>
                <a:outerShdw blurRad="50800" dist="38100" dir="21000000" algn="tl" rotWithShape="0">
                  <a:srgbClr val="000000">
                    <a:alpha val="43000"/>
                  </a:srgbClr>
                </a:outerShdw>
              </a:effectLst>
              <a:latin typeface="Arial"/>
              <a:cs typeface="Arial"/>
            </a:endParaRPr>
          </a:p>
        </p:txBody>
      </p:sp>
      <p:cxnSp>
        <p:nvCxnSpPr>
          <p:cNvPr id="102" name="Straight Connector 101"/>
          <p:cNvCxnSpPr/>
          <p:nvPr/>
        </p:nvCxnSpPr>
        <p:spPr>
          <a:xfrm flipV="1">
            <a:off x="25687137" y="6820141"/>
            <a:ext cx="2879049" cy="2012801"/>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V="1">
            <a:off x="22257565" y="8832942"/>
            <a:ext cx="0" cy="2245927"/>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p:nvPr/>
        </p:nvCxnSpPr>
        <p:spPr>
          <a:xfrm>
            <a:off x="21645449" y="8238492"/>
            <a:ext cx="360631" cy="6174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8" name="TextBox 117"/>
          <p:cNvSpPr txBox="1"/>
          <p:nvPr/>
        </p:nvSpPr>
        <p:spPr>
          <a:xfrm>
            <a:off x="20085033" y="7788787"/>
            <a:ext cx="3481463" cy="954107"/>
          </a:xfrm>
          <a:prstGeom prst="rect">
            <a:avLst/>
          </a:prstGeom>
          <a:noFill/>
        </p:spPr>
        <p:txBody>
          <a:bodyPr wrap="square" rtlCol="0">
            <a:spAutoFit/>
          </a:bodyPr>
          <a:lstStyle/>
          <a:p>
            <a:r>
              <a:rPr lang="en-US" sz="2800" dirty="0" smtClean="0">
                <a:solidFill>
                  <a:srgbClr val="FF0000"/>
                </a:solidFill>
                <a:latin typeface="Arial"/>
                <a:cs typeface="Arial"/>
              </a:rPr>
              <a:t>Actively eroding banks</a:t>
            </a:r>
            <a:endParaRPr lang="en-US" sz="2800" dirty="0">
              <a:solidFill>
                <a:srgbClr val="FF0000"/>
              </a:solidFill>
              <a:latin typeface="Arial"/>
              <a:cs typeface="Arial"/>
            </a:endParaRPr>
          </a:p>
        </p:txBody>
      </p:sp>
      <p:cxnSp>
        <p:nvCxnSpPr>
          <p:cNvPr id="119" name="Straight Connector 118"/>
          <p:cNvCxnSpPr/>
          <p:nvPr/>
        </p:nvCxnSpPr>
        <p:spPr>
          <a:xfrm>
            <a:off x="2313170" y="6820141"/>
            <a:ext cx="2523580" cy="201280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pic>
        <p:nvPicPr>
          <p:cNvPr id="144" name="Picture 143"/>
          <p:cNvPicPr>
            <a:picLocks noChangeAspect="1"/>
          </p:cNvPicPr>
          <p:nvPr/>
        </p:nvPicPr>
        <p:blipFill>
          <a:blip r:embed="rId2"/>
          <a:stretch>
            <a:fillRect/>
          </a:stretch>
        </p:blipFill>
        <p:spPr>
          <a:xfrm>
            <a:off x="5551983" y="5621988"/>
            <a:ext cx="2481747" cy="3159858"/>
          </a:xfrm>
          <a:prstGeom prst="rect">
            <a:avLst/>
          </a:prstGeom>
        </p:spPr>
      </p:pic>
      <p:graphicFrame>
        <p:nvGraphicFramePr>
          <p:cNvPr id="146" name="Table 145"/>
          <p:cNvGraphicFramePr>
            <a:graphicFrameLocks noGrp="1"/>
          </p:cNvGraphicFramePr>
          <p:nvPr>
            <p:extLst>
              <p:ext uri="{D42A27DB-BD31-4B8C-83A1-F6EECF244321}">
                <p14:modId xmlns:p14="http://schemas.microsoft.com/office/powerpoint/2010/main" val="1698582982"/>
              </p:ext>
            </p:extLst>
          </p:nvPr>
        </p:nvGraphicFramePr>
        <p:xfrm>
          <a:off x="25187709" y="10262786"/>
          <a:ext cx="7334604" cy="7345680"/>
        </p:xfrm>
        <a:graphic>
          <a:graphicData uri="http://schemas.openxmlformats.org/drawingml/2006/table">
            <a:tbl>
              <a:tblPr/>
              <a:tblGrid>
                <a:gridCol w="7334604"/>
              </a:tblGrid>
              <a:tr h="6752848">
                <a:tc>
                  <a:txBody>
                    <a:bodyPr/>
                    <a:lstStyle/>
                    <a:p>
                      <a:pPr algn="ctr"/>
                      <a:r>
                        <a:rPr lang="en-US" sz="2800" b="1" dirty="0" smtClean="0">
                          <a:latin typeface="Arial"/>
                          <a:cs typeface="Arial"/>
                        </a:rPr>
                        <a:t>Effects</a:t>
                      </a:r>
                      <a:r>
                        <a:rPr lang="en-US" sz="2800" b="1" baseline="0" dirty="0" smtClean="0">
                          <a:latin typeface="Arial"/>
                          <a:cs typeface="Arial"/>
                        </a:rPr>
                        <a:t> of Disturbance</a:t>
                      </a:r>
                      <a:r>
                        <a:rPr lang="en-US" sz="2800" b="1" baseline="30000" dirty="0" smtClean="0">
                          <a:latin typeface="Arial"/>
                          <a:cs typeface="Arial"/>
                        </a:rPr>
                        <a:t>3</a:t>
                      </a:r>
                      <a:endParaRPr lang="en-US" sz="2800" b="1" baseline="0" dirty="0" smtClean="0">
                        <a:latin typeface="Arial"/>
                        <a:cs typeface="Arial"/>
                      </a:endParaRPr>
                    </a:p>
                    <a:p>
                      <a:pPr marL="342900" indent="-342900" algn="l">
                        <a:buFont typeface="Arial"/>
                        <a:buChar char="•"/>
                      </a:pPr>
                      <a:r>
                        <a:rPr lang="en-US" sz="2800" b="0" dirty="0" smtClean="0">
                          <a:latin typeface="Times"/>
                          <a:cs typeface="Times"/>
                        </a:rPr>
                        <a:t>Low</a:t>
                      </a:r>
                      <a:r>
                        <a:rPr lang="en-US" sz="2800" b="0" baseline="0" dirty="0" smtClean="0">
                          <a:latin typeface="Times"/>
                          <a:cs typeface="Times"/>
                        </a:rPr>
                        <a:t> amounts of vegetation to stabilize banks and provide shade.</a:t>
                      </a:r>
                    </a:p>
                    <a:p>
                      <a:pPr marL="342900" indent="-342900" algn="l">
                        <a:buFont typeface="Arial"/>
                        <a:buChar char="•"/>
                      </a:pPr>
                      <a:r>
                        <a:rPr lang="en-US" sz="2800" b="0" baseline="0" dirty="0" smtClean="0">
                          <a:latin typeface="Times"/>
                          <a:cs typeface="Times"/>
                        </a:rPr>
                        <a:t>Little or no summer stream flow due to reduced soil saturation and storage capacity.</a:t>
                      </a:r>
                    </a:p>
                    <a:p>
                      <a:pPr marL="342900" indent="-342900" algn="l">
                        <a:buFont typeface="Arial"/>
                        <a:buChar char="•"/>
                      </a:pPr>
                      <a:r>
                        <a:rPr lang="en-US" sz="2800" b="0" baseline="0" dirty="0" smtClean="0">
                          <a:latin typeface="Times"/>
                          <a:cs typeface="Times"/>
                        </a:rPr>
                        <a:t>Poor habitat for fish, and other aquatic life forms.</a:t>
                      </a:r>
                    </a:p>
                    <a:p>
                      <a:pPr marL="342900" indent="-342900" algn="l">
                        <a:buFont typeface="Arial"/>
                        <a:buChar char="•"/>
                      </a:pPr>
                      <a:r>
                        <a:rPr lang="en-US" sz="2800" b="0" baseline="0" dirty="0" smtClean="0">
                          <a:latin typeface="Times"/>
                          <a:cs typeface="Times"/>
                        </a:rPr>
                        <a:t>Low forage plant productivity resulting in less food for animals and cattle</a:t>
                      </a:r>
                      <a:r>
                        <a:rPr lang="en-US" sz="2800" b="0" baseline="30000" dirty="0" smtClean="0">
                          <a:latin typeface="Times"/>
                          <a:cs typeface="Times"/>
                        </a:rPr>
                        <a:t>8</a:t>
                      </a:r>
                      <a:r>
                        <a:rPr lang="en-US" sz="2800" b="0" baseline="0" dirty="0" smtClean="0">
                          <a:latin typeface="Times"/>
                          <a:cs typeface="Times"/>
                        </a:rPr>
                        <a:t>.  </a:t>
                      </a:r>
                    </a:p>
                    <a:p>
                      <a:pPr marL="342900" indent="-342900" algn="l">
                        <a:buFont typeface="Arial"/>
                        <a:buChar char="•"/>
                      </a:pPr>
                      <a:r>
                        <a:rPr lang="en-US" sz="2800" b="0" baseline="0" dirty="0" smtClean="0">
                          <a:latin typeface="Times"/>
                          <a:cs typeface="Times"/>
                        </a:rPr>
                        <a:t>Greater magnitude of flooding than normal levels.</a:t>
                      </a:r>
                    </a:p>
                    <a:p>
                      <a:pPr marL="342900" indent="-342900" algn="l">
                        <a:buFont typeface="Arial"/>
                        <a:buChar char="•"/>
                      </a:pPr>
                      <a:r>
                        <a:rPr lang="en-US" sz="2800" b="0" baseline="0" dirty="0" smtClean="0">
                          <a:latin typeface="Times"/>
                          <a:cs typeface="Times"/>
                        </a:rPr>
                        <a:t>Lack of vegetation that normally provides resistance against the water, slowing it down.</a:t>
                      </a:r>
                    </a:p>
                    <a:p>
                      <a:pPr marL="342900" indent="-342900" algn="l">
                        <a:buFont typeface="Arial"/>
                        <a:buChar char="•"/>
                      </a:pPr>
                      <a:r>
                        <a:rPr lang="en-US" sz="2800" b="0" baseline="0" dirty="0" smtClean="0">
                          <a:latin typeface="Times"/>
                          <a:cs typeface="Times"/>
                        </a:rPr>
                        <a:t>Increased sediment from erosion in the lowest areas of the stream bed can cause decreases of 10-20% in the amount of chum salmon eggs</a:t>
                      </a:r>
                      <a:r>
                        <a:rPr lang="en-US" sz="2800" b="0" baseline="30000" dirty="0" smtClean="0">
                          <a:latin typeface="Times"/>
                          <a:cs typeface="Times"/>
                        </a:rPr>
                        <a:t>9</a:t>
                      </a:r>
                      <a:r>
                        <a:rPr lang="en-US" sz="2800" b="0" baseline="0" dirty="0" smtClean="0">
                          <a:latin typeface="Times"/>
                          <a:cs typeface="Times"/>
                        </a:rPr>
                        <a:t>.</a:t>
                      </a:r>
                    </a:p>
                    <a:p>
                      <a:pPr algn="ctr"/>
                      <a:endParaRPr lang="en-US" sz="2800" b="1" dirty="0" smtClean="0">
                        <a:latin typeface="Arial"/>
                        <a:cs typeface="Arial"/>
                      </a:endParaRPr>
                    </a:p>
                  </a:txBody>
                  <a:tcPr>
                    <a:lnL w="57150" cmpd="sng">
                      <a:solidFill>
                        <a:srgbClr val="FF0000"/>
                      </a:solidFill>
                      <a:prstDash val="solid"/>
                    </a:lnL>
                    <a:lnR w="57150" cmpd="sng">
                      <a:solidFill>
                        <a:srgbClr val="FF0000"/>
                      </a:solidFill>
                      <a:prstDash val="solid"/>
                    </a:lnR>
                    <a:lnT w="57150" cmpd="sng">
                      <a:solidFill>
                        <a:srgbClr val="FF0000"/>
                      </a:solidFill>
                      <a:prstDash val="solid"/>
                    </a:lnT>
                    <a:lnB w="57150" cmpd="sng">
                      <a:solidFill>
                        <a:srgbClr val="FF0000"/>
                      </a:solidFill>
                      <a:prstDash val="solid"/>
                    </a:lnB>
                    <a:solidFill>
                      <a:srgbClr val="F2DCDB"/>
                    </a:solidFill>
                  </a:tcPr>
                </a:tc>
              </a:tr>
            </a:tbl>
          </a:graphicData>
        </a:graphic>
      </p:graphicFrame>
      <p:cxnSp>
        <p:nvCxnSpPr>
          <p:cNvPr id="172" name="Straight Connector 171"/>
          <p:cNvCxnSpPr/>
          <p:nvPr/>
        </p:nvCxnSpPr>
        <p:spPr>
          <a:xfrm>
            <a:off x="16568118" y="10961878"/>
            <a:ext cx="5675915" cy="29782"/>
          </a:xfrm>
          <a:prstGeom prst="line">
            <a:avLst/>
          </a:prstGeom>
          <a:ln w="63500">
            <a:solidFill>
              <a:srgbClr val="0000FF"/>
            </a:solidFill>
          </a:ln>
        </p:spPr>
        <p:style>
          <a:lnRef idx="2">
            <a:schemeClr val="accent1"/>
          </a:lnRef>
          <a:fillRef idx="0">
            <a:schemeClr val="accent1"/>
          </a:fillRef>
          <a:effectRef idx="1">
            <a:schemeClr val="accent1"/>
          </a:effectRef>
          <a:fontRef idx="minor">
            <a:schemeClr val="tx1"/>
          </a:fontRef>
        </p:style>
      </p:cxnSp>
      <p:pic>
        <p:nvPicPr>
          <p:cNvPr id="189" name="Picture 188"/>
          <p:cNvPicPr>
            <a:picLocks noChangeAspect="1"/>
          </p:cNvPicPr>
          <p:nvPr/>
        </p:nvPicPr>
        <p:blipFill>
          <a:blip r:embed="rId5"/>
          <a:stretch>
            <a:fillRect/>
          </a:stretch>
        </p:blipFill>
        <p:spPr>
          <a:xfrm>
            <a:off x="23801632" y="6908630"/>
            <a:ext cx="1346200" cy="1955800"/>
          </a:xfrm>
          <a:prstGeom prst="rect">
            <a:avLst/>
          </a:prstGeom>
        </p:spPr>
      </p:pic>
      <p:pic>
        <p:nvPicPr>
          <p:cNvPr id="191" name="Picture 190"/>
          <p:cNvPicPr>
            <a:picLocks noChangeAspect="1"/>
          </p:cNvPicPr>
          <p:nvPr/>
        </p:nvPicPr>
        <p:blipFill>
          <a:blip r:embed="rId5"/>
          <a:stretch>
            <a:fillRect/>
          </a:stretch>
        </p:blipFill>
        <p:spPr>
          <a:xfrm>
            <a:off x="24678092" y="6504470"/>
            <a:ext cx="1624388" cy="2359960"/>
          </a:xfrm>
          <a:prstGeom prst="rect">
            <a:avLst/>
          </a:prstGeom>
        </p:spPr>
      </p:pic>
      <p:pic>
        <p:nvPicPr>
          <p:cNvPr id="196" name="Picture 195"/>
          <p:cNvPicPr>
            <a:picLocks noChangeAspect="1"/>
          </p:cNvPicPr>
          <p:nvPr/>
        </p:nvPicPr>
        <p:blipFill>
          <a:blip r:embed="rId4"/>
          <a:stretch>
            <a:fillRect/>
          </a:stretch>
        </p:blipFill>
        <p:spPr>
          <a:xfrm rot="10800000" flipV="1">
            <a:off x="8804678" y="7788787"/>
            <a:ext cx="1237682" cy="1044154"/>
          </a:xfrm>
          <a:prstGeom prst="rect">
            <a:avLst/>
          </a:prstGeom>
        </p:spPr>
      </p:pic>
      <p:pic>
        <p:nvPicPr>
          <p:cNvPr id="197" name="Picture 196"/>
          <p:cNvPicPr>
            <a:picLocks noChangeAspect="1"/>
          </p:cNvPicPr>
          <p:nvPr/>
        </p:nvPicPr>
        <p:blipFill>
          <a:blip r:embed="rId4"/>
          <a:stretch>
            <a:fillRect/>
          </a:stretch>
        </p:blipFill>
        <p:spPr>
          <a:xfrm rot="12781910" flipV="1">
            <a:off x="10350075" y="8483790"/>
            <a:ext cx="1200248" cy="1012573"/>
          </a:xfrm>
          <a:prstGeom prst="rect">
            <a:avLst/>
          </a:prstGeom>
        </p:spPr>
      </p:pic>
      <p:pic>
        <p:nvPicPr>
          <p:cNvPr id="198" name="Picture 197"/>
          <p:cNvPicPr>
            <a:picLocks noChangeAspect="1"/>
          </p:cNvPicPr>
          <p:nvPr/>
        </p:nvPicPr>
        <p:blipFill>
          <a:blip r:embed="rId4"/>
          <a:stretch>
            <a:fillRect/>
          </a:stretch>
        </p:blipFill>
        <p:spPr>
          <a:xfrm rot="12957934" flipV="1">
            <a:off x="9856317" y="8269971"/>
            <a:ext cx="950488" cy="801866"/>
          </a:xfrm>
          <a:prstGeom prst="rect">
            <a:avLst/>
          </a:prstGeom>
        </p:spPr>
      </p:pic>
      <p:pic>
        <p:nvPicPr>
          <p:cNvPr id="202" name="Picture 201"/>
          <p:cNvPicPr>
            <a:picLocks noChangeAspect="1"/>
          </p:cNvPicPr>
          <p:nvPr/>
        </p:nvPicPr>
        <p:blipFill>
          <a:blip r:embed="rId4"/>
          <a:stretch>
            <a:fillRect/>
          </a:stretch>
        </p:blipFill>
        <p:spPr>
          <a:xfrm rot="10800000" flipV="1">
            <a:off x="8033731" y="7786896"/>
            <a:ext cx="1243271" cy="1048869"/>
          </a:xfrm>
          <a:prstGeom prst="rect">
            <a:avLst/>
          </a:prstGeom>
        </p:spPr>
      </p:pic>
      <p:pic>
        <p:nvPicPr>
          <p:cNvPr id="203" name="Picture 202"/>
          <p:cNvPicPr>
            <a:picLocks noChangeAspect="1"/>
          </p:cNvPicPr>
          <p:nvPr/>
        </p:nvPicPr>
        <p:blipFill>
          <a:blip r:embed="rId6"/>
          <a:stretch>
            <a:fillRect/>
          </a:stretch>
        </p:blipFill>
        <p:spPr>
          <a:xfrm>
            <a:off x="13355850" y="10560015"/>
            <a:ext cx="1265058" cy="955821"/>
          </a:xfrm>
          <a:prstGeom prst="rect">
            <a:avLst/>
          </a:prstGeom>
          <a:noFill/>
        </p:spPr>
      </p:pic>
      <p:cxnSp>
        <p:nvCxnSpPr>
          <p:cNvPr id="212" name="Straight Connector 211"/>
          <p:cNvCxnSpPr/>
          <p:nvPr/>
        </p:nvCxnSpPr>
        <p:spPr>
          <a:xfrm>
            <a:off x="4814935" y="8832941"/>
            <a:ext cx="0" cy="208105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15" name="TextBox 214"/>
          <p:cNvSpPr txBox="1"/>
          <p:nvPr/>
        </p:nvSpPr>
        <p:spPr>
          <a:xfrm>
            <a:off x="4869984" y="8855902"/>
            <a:ext cx="3812911" cy="1015663"/>
          </a:xfrm>
          <a:prstGeom prst="rect">
            <a:avLst/>
          </a:prstGeom>
          <a:noFill/>
        </p:spPr>
        <p:txBody>
          <a:bodyPr wrap="square" rtlCol="0">
            <a:spAutoFit/>
          </a:bodyPr>
          <a:lstStyle/>
          <a:p>
            <a:pPr algn="ctr"/>
            <a:r>
              <a:rPr lang="en-US" sz="3000" b="1" dirty="0" smtClean="0">
                <a:latin typeface="Arial"/>
                <a:cs typeface="Arial"/>
              </a:rPr>
              <a:t>Riparian Transition Zone</a:t>
            </a:r>
            <a:endParaRPr lang="en-US" sz="3000" b="1" dirty="0">
              <a:latin typeface="Arial"/>
              <a:cs typeface="Arial"/>
            </a:endParaRPr>
          </a:p>
        </p:txBody>
      </p:sp>
      <p:sp>
        <p:nvSpPr>
          <p:cNvPr id="216" name="TextBox 215"/>
          <p:cNvSpPr txBox="1"/>
          <p:nvPr/>
        </p:nvSpPr>
        <p:spPr>
          <a:xfrm>
            <a:off x="1530644" y="9110720"/>
            <a:ext cx="2852085" cy="553998"/>
          </a:xfrm>
          <a:prstGeom prst="rect">
            <a:avLst/>
          </a:prstGeom>
          <a:noFill/>
        </p:spPr>
        <p:txBody>
          <a:bodyPr wrap="square" rtlCol="0">
            <a:spAutoFit/>
          </a:bodyPr>
          <a:lstStyle/>
          <a:p>
            <a:pPr algn="ctr"/>
            <a:r>
              <a:rPr lang="en-US" sz="3000" b="1" dirty="0" smtClean="0">
                <a:latin typeface="Arial"/>
                <a:cs typeface="Arial"/>
              </a:rPr>
              <a:t>Upland</a:t>
            </a:r>
            <a:endParaRPr lang="en-US" sz="3000" b="1" dirty="0">
              <a:latin typeface="Arial"/>
              <a:cs typeface="Arial"/>
            </a:endParaRPr>
          </a:p>
        </p:txBody>
      </p:sp>
      <p:pic>
        <p:nvPicPr>
          <p:cNvPr id="226" name="Picture 225"/>
          <p:cNvPicPr>
            <a:picLocks noChangeAspect="1"/>
          </p:cNvPicPr>
          <p:nvPr/>
        </p:nvPicPr>
        <p:blipFill>
          <a:blip r:embed="rId7"/>
          <a:stretch>
            <a:fillRect/>
          </a:stretch>
        </p:blipFill>
        <p:spPr>
          <a:xfrm>
            <a:off x="1486912" y="4709698"/>
            <a:ext cx="1652516" cy="2582898"/>
          </a:xfrm>
          <a:prstGeom prst="rect">
            <a:avLst/>
          </a:prstGeom>
        </p:spPr>
      </p:pic>
      <p:pic>
        <p:nvPicPr>
          <p:cNvPr id="227" name="Picture 226"/>
          <p:cNvPicPr>
            <a:picLocks noChangeAspect="1"/>
          </p:cNvPicPr>
          <p:nvPr/>
        </p:nvPicPr>
        <p:blipFill>
          <a:blip r:embed="rId7"/>
          <a:stretch>
            <a:fillRect/>
          </a:stretch>
        </p:blipFill>
        <p:spPr>
          <a:xfrm>
            <a:off x="2730213" y="5357741"/>
            <a:ext cx="1652516" cy="2582898"/>
          </a:xfrm>
          <a:prstGeom prst="rect">
            <a:avLst/>
          </a:prstGeom>
        </p:spPr>
      </p:pic>
      <p:pic>
        <p:nvPicPr>
          <p:cNvPr id="228" name="Picture 227"/>
          <p:cNvPicPr>
            <a:picLocks noChangeAspect="1"/>
          </p:cNvPicPr>
          <p:nvPr/>
        </p:nvPicPr>
        <p:blipFill>
          <a:blip r:embed="rId7"/>
          <a:stretch>
            <a:fillRect/>
          </a:stretch>
        </p:blipFill>
        <p:spPr>
          <a:xfrm>
            <a:off x="660654" y="4824271"/>
            <a:ext cx="1652516" cy="2582898"/>
          </a:xfrm>
          <a:prstGeom prst="rect">
            <a:avLst/>
          </a:prstGeom>
        </p:spPr>
      </p:pic>
      <p:sp>
        <p:nvSpPr>
          <p:cNvPr id="229" name="TextBox 228"/>
          <p:cNvSpPr txBox="1"/>
          <p:nvPr/>
        </p:nvSpPr>
        <p:spPr>
          <a:xfrm>
            <a:off x="4762613" y="10025453"/>
            <a:ext cx="4514389" cy="1246495"/>
          </a:xfrm>
          <a:prstGeom prst="rect">
            <a:avLst/>
          </a:prstGeom>
          <a:noFill/>
        </p:spPr>
        <p:txBody>
          <a:bodyPr wrap="square" rtlCol="0">
            <a:spAutoFit/>
          </a:bodyPr>
          <a:lstStyle/>
          <a:p>
            <a:pPr algn="ctr"/>
            <a:r>
              <a:rPr lang="en-US" sz="2500" b="1" dirty="0" smtClean="0">
                <a:latin typeface="Arial"/>
                <a:cs typeface="Arial"/>
              </a:rPr>
              <a:t>Broad Leaf trees:  Cottonwood, Alder, Maple, and grasses</a:t>
            </a:r>
            <a:r>
              <a:rPr lang="en-US" sz="2500" b="1" baseline="30000" dirty="0" smtClean="0">
                <a:latin typeface="Arial"/>
                <a:cs typeface="Arial"/>
              </a:rPr>
              <a:t>2</a:t>
            </a:r>
            <a:endParaRPr lang="en-US" sz="2500" b="1" dirty="0">
              <a:latin typeface="Arial"/>
              <a:cs typeface="Arial"/>
            </a:endParaRPr>
          </a:p>
        </p:txBody>
      </p:sp>
      <p:cxnSp>
        <p:nvCxnSpPr>
          <p:cNvPr id="244" name="Straight Connector 243"/>
          <p:cNvCxnSpPr/>
          <p:nvPr/>
        </p:nvCxnSpPr>
        <p:spPr>
          <a:xfrm>
            <a:off x="22271096" y="10991661"/>
            <a:ext cx="2114887" cy="0"/>
          </a:xfrm>
          <a:prstGeom prst="line">
            <a:avLst/>
          </a:prstGeom>
          <a:ln w="63500">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250" name="TextBox 249"/>
          <p:cNvSpPr txBox="1"/>
          <p:nvPr/>
        </p:nvSpPr>
        <p:spPr>
          <a:xfrm>
            <a:off x="22385396" y="11066337"/>
            <a:ext cx="1727428" cy="729411"/>
          </a:xfrm>
          <a:prstGeom prst="rect">
            <a:avLst/>
          </a:prstGeom>
          <a:noFill/>
        </p:spPr>
        <p:txBody>
          <a:bodyPr wrap="square" rtlCol="0">
            <a:spAutoFit/>
          </a:bodyPr>
          <a:lstStyle/>
          <a:p>
            <a:r>
              <a:rPr lang="en-US" sz="2000" dirty="0" smtClean="0">
                <a:solidFill>
                  <a:srgbClr val="FF0000"/>
                </a:solidFill>
              </a:rPr>
              <a:t>Lower </a:t>
            </a:r>
            <a:r>
              <a:rPr lang="en-US" sz="2000" dirty="0" smtClean="0">
                <a:solidFill>
                  <a:srgbClr val="FF0000"/>
                </a:solidFill>
                <a:latin typeface="Arial"/>
                <a:cs typeface="Arial"/>
              </a:rPr>
              <a:t>water</a:t>
            </a:r>
            <a:r>
              <a:rPr lang="en-US" sz="2000" dirty="0" smtClean="0">
                <a:solidFill>
                  <a:srgbClr val="FF0000"/>
                </a:solidFill>
              </a:rPr>
              <a:t> storage</a:t>
            </a:r>
            <a:endParaRPr lang="en-US" sz="2000" dirty="0">
              <a:solidFill>
                <a:srgbClr val="FF0000"/>
              </a:solidFill>
            </a:endParaRPr>
          </a:p>
        </p:txBody>
      </p:sp>
      <p:cxnSp>
        <p:nvCxnSpPr>
          <p:cNvPr id="251" name="Straight Arrow Connector 250"/>
          <p:cNvCxnSpPr/>
          <p:nvPr/>
        </p:nvCxnSpPr>
        <p:spPr>
          <a:xfrm flipH="1">
            <a:off x="10589568" y="7631934"/>
            <a:ext cx="416995" cy="61741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253" name="TextBox 252"/>
          <p:cNvSpPr txBox="1"/>
          <p:nvPr/>
        </p:nvSpPr>
        <p:spPr>
          <a:xfrm>
            <a:off x="10350528" y="6955695"/>
            <a:ext cx="5124889" cy="954107"/>
          </a:xfrm>
          <a:prstGeom prst="rect">
            <a:avLst/>
          </a:prstGeom>
          <a:noFill/>
        </p:spPr>
        <p:txBody>
          <a:bodyPr wrap="square" rtlCol="0">
            <a:spAutoFit/>
          </a:bodyPr>
          <a:lstStyle/>
          <a:p>
            <a:r>
              <a:rPr lang="en-US" sz="2800" dirty="0" smtClean="0">
                <a:solidFill>
                  <a:srgbClr val="0000FF"/>
                </a:solidFill>
                <a:latin typeface="Arial"/>
                <a:cs typeface="Arial"/>
              </a:rPr>
              <a:t>Banks stabilized from plant roots</a:t>
            </a:r>
            <a:endParaRPr lang="en-US" sz="2800" dirty="0">
              <a:solidFill>
                <a:srgbClr val="0000FF"/>
              </a:solidFill>
              <a:latin typeface="Arial"/>
              <a:cs typeface="Arial"/>
            </a:endParaRPr>
          </a:p>
        </p:txBody>
      </p:sp>
      <p:pic>
        <p:nvPicPr>
          <p:cNvPr id="254" name="Picture 253"/>
          <p:cNvPicPr>
            <a:picLocks noChangeAspect="1"/>
          </p:cNvPicPr>
          <p:nvPr/>
        </p:nvPicPr>
        <p:blipFill>
          <a:blip r:embed="rId2"/>
          <a:stretch>
            <a:fillRect/>
          </a:stretch>
        </p:blipFill>
        <p:spPr>
          <a:xfrm>
            <a:off x="4303492" y="6928991"/>
            <a:ext cx="1461744" cy="1861150"/>
          </a:xfrm>
          <a:prstGeom prst="rect">
            <a:avLst/>
          </a:prstGeom>
        </p:spPr>
      </p:pic>
      <p:sp>
        <p:nvSpPr>
          <p:cNvPr id="255" name="TextBox 254"/>
          <p:cNvSpPr txBox="1"/>
          <p:nvPr/>
        </p:nvSpPr>
        <p:spPr>
          <a:xfrm>
            <a:off x="307733" y="10129129"/>
            <a:ext cx="4603048" cy="861774"/>
          </a:xfrm>
          <a:prstGeom prst="rect">
            <a:avLst/>
          </a:prstGeom>
          <a:noFill/>
        </p:spPr>
        <p:txBody>
          <a:bodyPr wrap="square" rtlCol="0">
            <a:spAutoFit/>
          </a:bodyPr>
          <a:lstStyle/>
          <a:p>
            <a:pPr algn="ctr"/>
            <a:r>
              <a:rPr lang="en-US" sz="2500" b="1" dirty="0" smtClean="0">
                <a:latin typeface="Arial"/>
                <a:cs typeface="Arial"/>
              </a:rPr>
              <a:t>Coniferous trees: Douglas Fir, Western Red Cedar</a:t>
            </a:r>
            <a:r>
              <a:rPr lang="en-US" sz="2500" b="1" baseline="30000" dirty="0" smtClean="0">
                <a:latin typeface="Arial"/>
                <a:cs typeface="Arial"/>
              </a:rPr>
              <a:t>2</a:t>
            </a:r>
            <a:endParaRPr lang="en-US" sz="2500" b="1" dirty="0">
              <a:latin typeface="Arial"/>
              <a:cs typeface="Arial"/>
            </a:endParaRPr>
          </a:p>
        </p:txBody>
      </p:sp>
      <p:pic>
        <p:nvPicPr>
          <p:cNvPr id="261" name="Picture 260"/>
          <p:cNvPicPr>
            <a:picLocks noChangeAspect="1"/>
          </p:cNvPicPr>
          <p:nvPr/>
        </p:nvPicPr>
        <p:blipFill>
          <a:blip r:embed="rId8"/>
          <a:stretch>
            <a:fillRect/>
          </a:stretch>
        </p:blipFill>
        <p:spPr>
          <a:xfrm>
            <a:off x="3322558" y="2819005"/>
            <a:ext cx="2005266" cy="2005266"/>
          </a:xfrm>
          <a:prstGeom prst="rect">
            <a:avLst/>
          </a:prstGeom>
        </p:spPr>
      </p:pic>
      <p:pic>
        <p:nvPicPr>
          <p:cNvPr id="262" name="Picture 261"/>
          <p:cNvPicPr>
            <a:picLocks noChangeAspect="1"/>
          </p:cNvPicPr>
          <p:nvPr/>
        </p:nvPicPr>
        <p:blipFill>
          <a:blip r:embed="rId8"/>
          <a:stretch>
            <a:fillRect/>
          </a:stretch>
        </p:blipFill>
        <p:spPr>
          <a:xfrm>
            <a:off x="27437304" y="2356580"/>
            <a:ext cx="2138079" cy="2138079"/>
          </a:xfrm>
          <a:prstGeom prst="rect">
            <a:avLst/>
          </a:prstGeom>
        </p:spPr>
      </p:pic>
      <p:sp>
        <p:nvSpPr>
          <p:cNvPr id="294" name="TextBox 293"/>
          <p:cNvSpPr txBox="1"/>
          <p:nvPr/>
        </p:nvSpPr>
        <p:spPr>
          <a:xfrm>
            <a:off x="5879783" y="3465336"/>
            <a:ext cx="5850997" cy="954107"/>
          </a:xfrm>
          <a:prstGeom prst="rect">
            <a:avLst/>
          </a:prstGeom>
          <a:noFill/>
        </p:spPr>
        <p:txBody>
          <a:bodyPr wrap="square" rtlCol="0">
            <a:spAutoFit/>
          </a:bodyPr>
          <a:lstStyle/>
          <a:p>
            <a:pPr algn="ctr"/>
            <a:r>
              <a:rPr lang="en-US" sz="2800" dirty="0" smtClean="0">
                <a:solidFill>
                  <a:srgbClr val="0000FF"/>
                </a:solidFill>
                <a:latin typeface="Arial"/>
                <a:cs typeface="Arial"/>
              </a:rPr>
              <a:t>Vegetation provides shade to salmon and other animals</a:t>
            </a:r>
            <a:endParaRPr lang="en-US" sz="2800" dirty="0">
              <a:solidFill>
                <a:srgbClr val="0000FF"/>
              </a:solidFill>
              <a:latin typeface="Arial"/>
              <a:cs typeface="Arial"/>
            </a:endParaRPr>
          </a:p>
        </p:txBody>
      </p:sp>
      <p:cxnSp>
        <p:nvCxnSpPr>
          <p:cNvPr id="295" name="Straight Arrow Connector 294"/>
          <p:cNvCxnSpPr/>
          <p:nvPr/>
        </p:nvCxnSpPr>
        <p:spPr>
          <a:xfrm flipH="1">
            <a:off x="8193295" y="4553393"/>
            <a:ext cx="416995" cy="61741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297" name="Straight Arrow Connector 296"/>
          <p:cNvCxnSpPr/>
          <p:nvPr/>
        </p:nvCxnSpPr>
        <p:spPr>
          <a:xfrm flipH="1">
            <a:off x="24678092" y="3668116"/>
            <a:ext cx="2313550" cy="115615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05" name="TextBox 304"/>
          <p:cNvSpPr txBox="1"/>
          <p:nvPr/>
        </p:nvSpPr>
        <p:spPr>
          <a:xfrm>
            <a:off x="22352838" y="2819005"/>
            <a:ext cx="4249826" cy="1815882"/>
          </a:xfrm>
          <a:prstGeom prst="rect">
            <a:avLst/>
          </a:prstGeom>
          <a:noFill/>
        </p:spPr>
        <p:txBody>
          <a:bodyPr wrap="square" rtlCol="0">
            <a:spAutoFit/>
          </a:bodyPr>
          <a:lstStyle/>
          <a:p>
            <a:r>
              <a:rPr lang="en-US" sz="2800" dirty="0" smtClean="0">
                <a:solidFill>
                  <a:srgbClr val="FF0000"/>
                </a:solidFill>
                <a:latin typeface="Arial"/>
                <a:cs typeface="Arial"/>
              </a:rPr>
              <a:t>Increased heat stress due to lack of shade resulting in greater evaporation</a:t>
            </a:r>
            <a:endParaRPr lang="en-US" sz="2800" dirty="0">
              <a:solidFill>
                <a:srgbClr val="FF0000"/>
              </a:solidFill>
              <a:latin typeface="Arial"/>
              <a:cs typeface="Arial"/>
            </a:endParaRPr>
          </a:p>
        </p:txBody>
      </p:sp>
      <p:cxnSp>
        <p:nvCxnSpPr>
          <p:cNvPr id="307" name="Straight Arrow Connector 306"/>
          <p:cNvCxnSpPr/>
          <p:nvPr/>
        </p:nvCxnSpPr>
        <p:spPr>
          <a:xfrm>
            <a:off x="18530141" y="10020862"/>
            <a:ext cx="0" cy="53915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08" name="TextBox 307"/>
          <p:cNvSpPr txBox="1"/>
          <p:nvPr/>
        </p:nvSpPr>
        <p:spPr>
          <a:xfrm>
            <a:off x="17163887" y="9331171"/>
            <a:ext cx="3487675" cy="954107"/>
          </a:xfrm>
          <a:prstGeom prst="rect">
            <a:avLst/>
          </a:prstGeom>
          <a:noFill/>
        </p:spPr>
        <p:txBody>
          <a:bodyPr wrap="square" rtlCol="0">
            <a:spAutoFit/>
          </a:bodyPr>
          <a:lstStyle/>
          <a:p>
            <a:r>
              <a:rPr lang="en-US" sz="2800" dirty="0" smtClean="0">
                <a:solidFill>
                  <a:srgbClr val="FF0000"/>
                </a:solidFill>
                <a:latin typeface="Arial"/>
                <a:cs typeface="Arial"/>
              </a:rPr>
              <a:t>Lower average water level</a:t>
            </a:r>
            <a:endParaRPr lang="en-US" sz="2800" dirty="0">
              <a:solidFill>
                <a:srgbClr val="FF0000"/>
              </a:solidFill>
              <a:latin typeface="Arial"/>
              <a:cs typeface="Arial"/>
            </a:endParaRPr>
          </a:p>
        </p:txBody>
      </p:sp>
      <p:sp>
        <p:nvSpPr>
          <p:cNvPr id="311" name="TextBox 310"/>
          <p:cNvSpPr txBox="1"/>
          <p:nvPr/>
        </p:nvSpPr>
        <p:spPr>
          <a:xfrm>
            <a:off x="9641134" y="9842674"/>
            <a:ext cx="2088169" cy="707886"/>
          </a:xfrm>
          <a:prstGeom prst="rect">
            <a:avLst/>
          </a:prstGeom>
          <a:noFill/>
        </p:spPr>
        <p:txBody>
          <a:bodyPr wrap="square" rtlCol="0">
            <a:spAutoFit/>
          </a:bodyPr>
          <a:lstStyle/>
          <a:p>
            <a:r>
              <a:rPr lang="en-US" sz="2000" dirty="0" smtClean="0">
                <a:solidFill>
                  <a:srgbClr val="0000FF"/>
                </a:solidFill>
                <a:latin typeface="Arial"/>
                <a:cs typeface="Arial"/>
              </a:rPr>
              <a:t>Higher water storage</a:t>
            </a:r>
            <a:endParaRPr lang="en-US" sz="2000" dirty="0">
              <a:solidFill>
                <a:srgbClr val="0000FF"/>
              </a:solidFill>
              <a:latin typeface="Arial"/>
              <a:cs typeface="Arial"/>
            </a:endParaRPr>
          </a:p>
        </p:txBody>
      </p:sp>
      <p:pic>
        <p:nvPicPr>
          <p:cNvPr id="312" name="Picture 311"/>
          <p:cNvPicPr>
            <a:picLocks noChangeAspect="1"/>
          </p:cNvPicPr>
          <p:nvPr/>
        </p:nvPicPr>
        <p:blipFill>
          <a:blip r:embed="rId7"/>
          <a:stretch>
            <a:fillRect/>
          </a:stretch>
        </p:blipFill>
        <p:spPr>
          <a:xfrm>
            <a:off x="29149724" y="4305657"/>
            <a:ext cx="1652516" cy="2582898"/>
          </a:xfrm>
          <a:prstGeom prst="rect">
            <a:avLst/>
          </a:prstGeom>
        </p:spPr>
      </p:pic>
      <p:pic>
        <p:nvPicPr>
          <p:cNvPr id="313" name="Picture 312"/>
          <p:cNvPicPr>
            <a:picLocks noChangeAspect="1"/>
          </p:cNvPicPr>
          <p:nvPr/>
        </p:nvPicPr>
        <p:blipFill>
          <a:blip r:embed="rId7"/>
          <a:stretch>
            <a:fillRect/>
          </a:stretch>
        </p:blipFill>
        <p:spPr>
          <a:xfrm>
            <a:off x="28376332" y="5110106"/>
            <a:ext cx="1652516" cy="2582898"/>
          </a:xfrm>
          <a:prstGeom prst="rect">
            <a:avLst/>
          </a:prstGeom>
        </p:spPr>
      </p:pic>
      <p:pic>
        <p:nvPicPr>
          <p:cNvPr id="314" name="Picture 313"/>
          <p:cNvPicPr>
            <a:picLocks noChangeAspect="1"/>
          </p:cNvPicPr>
          <p:nvPr/>
        </p:nvPicPr>
        <p:blipFill>
          <a:blip r:embed="rId7"/>
          <a:stretch>
            <a:fillRect/>
          </a:stretch>
        </p:blipFill>
        <p:spPr>
          <a:xfrm>
            <a:off x="27218470" y="4619019"/>
            <a:ext cx="1652516" cy="2582898"/>
          </a:xfrm>
          <a:prstGeom prst="rect">
            <a:avLst/>
          </a:prstGeom>
        </p:spPr>
      </p:pic>
      <p:pic>
        <p:nvPicPr>
          <p:cNvPr id="315" name="Picture 314"/>
          <p:cNvPicPr>
            <a:picLocks noChangeAspect="1"/>
          </p:cNvPicPr>
          <p:nvPr/>
        </p:nvPicPr>
        <p:blipFill>
          <a:blip r:embed="rId7"/>
          <a:stretch>
            <a:fillRect/>
          </a:stretch>
        </p:blipFill>
        <p:spPr>
          <a:xfrm>
            <a:off x="29975982" y="3921572"/>
            <a:ext cx="1652516" cy="2582898"/>
          </a:xfrm>
          <a:prstGeom prst="rect">
            <a:avLst/>
          </a:prstGeom>
        </p:spPr>
      </p:pic>
      <p:sp>
        <p:nvSpPr>
          <p:cNvPr id="320" name="TextBox 319"/>
          <p:cNvSpPr txBox="1"/>
          <p:nvPr/>
        </p:nvSpPr>
        <p:spPr>
          <a:xfrm>
            <a:off x="11717727" y="8067290"/>
            <a:ext cx="4901040" cy="1384995"/>
          </a:xfrm>
          <a:prstGeom prst="rect">
            <a:avLst/>
          </a:prstGeom>
          <a:noFill/>
        </p:spPr>
        <p:txBody>
          <a:bodyPr wrap="square" rtlCol="0">
            <a:spAutoFit/>
          </a:bodyPr>
          <a:lstStyle/>
          <a:p>
            <a:r>
              <a:rPr lang="en-US" sz="2800" dirty="0" smtClean="0">
                <a:solidFill>
                  <a:srgbClr val="0000FF"/>
                </a:solidFill>
                <a:latin typeface="Arial"/>
                <a:cs typeface="Arial"/>
              </a:rPr>
              <a:t>Vegetation slows down the speed of the water during periods of high water flow</a:t>
            </a:r>
            <a:endParaRPr lang="en-US" sz="2800" dirty="0">
              <a:solidFill>
                <a:srgbClr val="0000FF"/>
              </a:solidFill>
              <a:latin typeface="Arial"/>
              <a:cs typeface="Arial"/>
            </a:endParaRPr>
          </a:p>
        </p:txBody>
      </p:sp>
      <p:cxnSp>
        <p:nvCxnSpPr>
          <p:cNvPr id="328" name="Straight Arrow Connector 327"/>
          <p:cNvCxnSpPr/>
          <p:nvPr/>
        </p:nvCxnSpPr>
        <p:spPr>
          <a:xfrm flipH="1">
            <a:off x="11315179" y="8783413"/>
            <a:ext cx="416996" cy="24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331" name="Table 330"/>
          <p:cNvGraphicFramePr>
            <a:graphicFrameLocks noGrp="1"/>
          </p:cNvGraphicFramePr>
          <p:nvPr>
            <p:extLst>
              <p:ext uri="{D42A27DB-BD31-4B8C-83A1-F6EECF244321}">
                <p14:modId xmlns:p14="http://schemas.microsoft.com/office/powerpoint/2010/main" val="2521596657"/>
              </p:ext>
            </p:extLst>
          </p:nvPr>
        </p:nvGraphicFramePr>
        <p:xfrm>
          <a:off x="804695" y="11515836"/>
          <a:ext cx="9110465" cy="7345680"/>
        </p:xfrm>
        <a:graphic>
          <a:graphicData uri="http://schemas.openxmlformats.org/drawingml/2006/table">
            <a:tbl>
              <a:tblPr/>
              <a:tblGrid>
                <a:gridCol w="9110465"/>
              </a:tblGrid>
              <a:tr h="7189783">
                <a:tc>
                  <a:txBody>
                    <a:bodyPr/>
                    <a:lstStyle/>
                    <a:p>
                      <a:pPr algn="ctr"/>
                      <a:r>
                        <a:rPr lang="en-US" sz="2800" b="1" dirty="0" smtClean="0">
                          <a:latin typeface="Arial"/>
                          <a:cs typeface="Arial"/>
                        </a:rPr>
                        <a:t>What</a:t>
                      </a:r>
                      <a:r>
                        <a:rPr lang="en-US" sz="2800" b="1" baseline="0" dirty="0" smtClean="0">
                          <a:latin typeface="Arial"/>
                          <a:cs typeface="Arial"/>
                        </a:rPr>
                        <a:t> is a Riparian Zone?</a:t>
                      </a:r>
                    </a:p>
                    <a:p>
                      <a:pPr marL="0" marR="0" indent="0" algn="l" defTabSz="1881012" rtl="0" eaLnBrk="1" fontAlgn="auto" latinLnBrk="0" hangingPunct="1">
                        <a:lnSpc>
                          <a:spcPct val="100000"/>
                        </a:lnSpc>
                        <a:spcBef>
                          <a:spcPts val="0"/>
                        </a:spcBef>
                        <a:spcAft>
                          <a:spcPts val="0"/>
                        </a:spcAft>
                        <a:buClrTx/>
                        <a:buSzTx/>
                        <a:buFont typeface="Arial"/>
                        <a:buNone/>
                        <a:tabLst/>
                        <a:defRPr/>
                      </a:pPr>
                      <a:r>
                        <a:rPr lang="en-US" sz="2800" b="0" dirty="0" smtClean="0">
                          <a:latin typeface="Times"/>
                          <a:cs typeface="Times"/>
                        </a:rPr>
                        <a:t>     Riparian zones are areas of</a:t>
                      </a:r>
                      <a:r>
                        <a:rPr lang="en-US" sz="2800" b="0" baseline="0" dirty="0" smtClean="0">
                          <a:latin typeface="Times"/>
                          <a:cs typeface="Times"/>
                        </a:rPr>
                        <a:t> vegetation </a:t>
                      </a:r>
                      <a:r>
                        <a:rPr lang="en-US" sz="2800" b="0" dirty="0" smtClean="0">
                          <a:latin typeface="Times"/>
                          <a:cs typeface="Times"/>
                        </a:rPr>
                        <a:t>between freshwater</a:t>
                      </a:r>
                      <a:r>
                        <a:rPr lang="en-US" sz="2800" b="0" baseline="0" dirty="0" smtClean="0">
                          <a:latin typeface="Times"/>
                          <a:cs typeface="Times"/>
                        </a:rPr>
                        <a:t> ecosystems (streams, rivers, lakes) and land that serve a large ecological roll.  Riparian habitats offer diverse habitat types for different plants and animals., serve as pathways for migrating organisms</a:t>
                      </a:r>
                      <a:r>
                        <a:rPr lang="en-US" sz="2800" b="0" baseline="30000" dirty="0" smtClean="0">
                          <a:latin typeface="Times"/>
                          <a:cs typeface="Times"/>
                        </a:rPr>
                        <a:t>5</a:t>
                      </a:r>
                      <a:r>
                        <a:rPr lang="en-US" sz="2800" b="0" baseline="0" dirty="0" smtClean="0">
                          <a:latin typeface="Times"/>
                          <a:cs typeface="Times"/>
                        </a:rPr>
                        <a:t> Riparian ecosystems are often threatened because they are located in depressions and valleys which is where run off water and pollutants flow to,  and where humans typically settle.  Riparian zones can naturally occur or can be constructed by humans if necessary.  Riparian areas often support the highest species richness when compared with other nearby areas</a:t>
                      </a:r>
                      <a:r>
                        <a:rPr lang="en-US" sz="2800" b="0" baseline="30000" dirty="0" smtClean="0">
                          <a:latin typeface="Times"/>
                          <a:cs typeface="Times"/>
                        </a:rPr>
                        <a:t>8</a:t>
                      </a:r>
                      <a:r>
                        <a:rPr lang="en-US" sz="2800" b="0" baseline="0" dirty="0" smtClean="0">
                          <a:latin typeface="Times"/>
                          <a:cs typeface="Times"/>
                        </a:rPr>
                        <a:t>. The trees and vegetation in a riparian area offer a great deal of shade to the area and to this benefits organisms in and around the water.  The shade provided in riparian areas keeps temperatures around 1º to 3º Celsius warmer than areas without shade.</a:t>
                      </a:r>
                      <a:endParaRPr lang="en-US" sz="2800" dirty="0" smtClean="0">
                        <a:latin typeface="Arial"/>
                        <a:cs typeface="Arial"/>
                      </a:endParaRPr>
                    </a:p>
                    <a:p>
                      <a:pPr marL="0" indent="0" algn="l">
                        <a:buFont typeface="Arial"/>
                        <a:buNone/>
                      </a:pPr>
                      <a:endParaRPr lang="en-US" sz="2800" b="0" dirty="0">
                        <a:latin typeface="Times"/>
                        <a:cs typeface="Times"/>
                      </a:endParaRPr>
                    </a:p>
                  </a:txBody>
                  <a:tcPr>
                    <a:lnL w="57150" cap="flat" cmpd="sng" algn="ctr">
                      <a:solidFill>
                        <a:srgbClr val="0000FF"/>
                      </a:solidFill>
                      <a:prstDash val="solid"/>
                      <a:round/>
                      <a:headEnd type="none" w="med" len="med"/>
                      <a:tailEnd type="none" w="med" len="med"/>
                    </a:lnL>
                    <a:lnR w="57150" cap="flat" cmpd="sng" algn="ctr">
                      <a:solidFill>
                        <a:srgbClr val="0000FF"/>
                      </a:solidFill>
                      <a:prstDash val="solid"/>
                      <a:round/>
                      <a:headEnd type="none" w="med" len="med"/>
                      <a:tailEnd type="none" w="med" len="med"/>
                    </a:lnR>
                    <a:lnT w="57150" cap="flat" cmpd="sng" algn="ctr">
                      <a:solidFill>
                        <a:srgbClr val="0000FF"/>
                      </a:solidFill>
                      <a:prstDash val="solid"/>
                      <a:round/>
                      <a:headEnd type="none" w="med" len="med"/>
                      <a:tailEnd type="none" w="med" len="med"/>
                    </a:lnT>
                    <a:lnB w="57150" cap="flat" cmpd="sng" algn="ctr">
                      <a:solidFill>
                        <a:srgbClr val="0000FF"/>
                      </a:solidFill>
                      <a:prstDash val="solid"/>
                      <a:round/>
                      <a:headEnd type="none" w="med" len="med"/>
                      <a:tailEnd type="none" w="med" len="med"/>
                    </a:lnB>
                    <a:solidFill>
                      <a:srgbClr val="C6D9F1"/>
                    </a:solidFill>
                  </a:tcPr>
                </a:tc>
              </a:tr>
            </a:tbl>
          </a:graphicData>
        </a:graphic>
      </p:graphicFrame>
      <p:pic>
        <p:nvPicPr>
          <p:cNvPr id="75" name="Picture 74"/>
          <p:cNvPicPr>
            <a:picLocks noChangeAspect="1"/>
          </p:cNvPicPr>
          <p:nvPr/>
        </p:nvPicPr>
        <p:blipFill>
          <a:blip r:embed="rId6"/>
          <a:stretch>
            <a:fillRect/>
          </a:stretch>
        </p:blipFill>
        <p:spPr>
          <a:xfrm rot="541194">
            <a:off x="15012215" y="11062740"/>
            <a:ext cx="1265058" cy="955821"/>
          </a:xfrm>
          <a:prstGeom prst="rect">
            <a:avLst/>
          </a:prstGeom>
          <a:noFill/>
        </p:spPr>
      </p:pic>
      <p:sp>
        <p:nvSpPr>
          <p:cNvPr id="82" name="TextBox 81"/>
          <p:cNvSpPr txBox="1"/>
          <p:nvPr/>
        </p:nvSpPr>
        <p:spPr>
          <a:xfrm>
            <a:off x="23922541" y="5357741"/>
            <a:ext cx="2680123" cy="954107"/>
          </a:xfrm>
          <a:prstGeom prst="rect">
            <a:avLst/>
          </a:prstGeom>
          <a:noFill/>
        </p:spPr>
        <p:txBody>
          <a:bodyPr wrap="square" rtlCol="0">
            <a:spAutoFit/>
          </a:bodyPr>
          <a:lstStyle/>
          <a:p>
            <a:pPr algn="ctr"/>
            <a:r>
              <a:rPr lang="en-US" sz="2800" dirty="0" smtClean="0">
                <a:solidFill>
                  <a:srgbClr val="FF0000"/>
                </a:solidFill>
                <a:latin typeface="Arial"/>
                <a:cs typeface="Arial"/>
              </a:rPr>
              <a:t>Loss of diverse habitat type </a:t>
            </a:r>
            <a:endParaRPr lang="en-US" sz="2800" dirty="0">
              <a:solidFill>
                <a:srgbClr val="FF0000"/>
              </a:solidFill>
              <a:latin typeface="Arial"/>
              <a:cs typeface="Arial"/>
            </a:endParaRPr>
          </a:p>
        </p:txBody>
      </p:sp>
      <p:cxnSp>
        <p:nvCxnSpPr>
          <p:cNvPr id="83" name="Straight Arrow Connector 82"/>
          <p:cNvCxnSpPr/>
          <p:nvPr/>
        </p:nvCxnSpPr>
        <p:spPr>
          <a:xfrm flipH="1">
            <a:off x="23566496" y="6001147"/>
            <a:ext cx="546328" cy="120077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Freeform 13"/>
          <p:cNvSpPr/>
          <p:nvPr/>
        </p:nvSpPr>
        <p:spPr>
          <a:xfrm>
            <a:off x="16409222" y="12210604"/>
            <a:ext cx="2364629" cy="1158893"/>
          </a:xfrm>
          <a:custGeom>
            <a:avLst/>
            <a:gdLst>
              <a:gd name="connsiteX0" fmla="*/ 261633 w 2364629"/>
              <a:gd name="connsiteY0" fmla="*/ 117623 h 1158893"/>
              <a:gd name="connsiteX1" fmla="*/ 967204 w 2364629"/>
              <a:gd name="connsiteY1" fmla="*/ 4737 h 1158893"/>
              <a:gd name="connsiteX2" fmla="*/ 1729220 w 2364629"/>
              <a:gd name="connsiteY2" fmla="*/ 258731 h 1158893"/>
              <a:gd name="connsiteX3" fmla="*/ 2321899 w 2364629"/>
              <a:gd name="connsiteY3" fmla="*/ 230509 h 1158893"/>
              <a:gd name="connsiteX4" fmla="*/ 515638 w 2364629"/>
              <a:gd name="connsiteY4" fmla="*/ 1020714 h 1158893"/>
              <a:gd name="connsiteX5" fmla="*/ 64073 w 2364629"/>
              <a:gd name="connsiteY5" fmla="*/ 1077157 h 1158893"/>
              <a:gd name="connsiteX6" fmla="*/ 35850 w 2364629"/>
              <a:gd name="connsiteY6" fmla="*/ 174066 h 1158893"/>
              <a:gd name="connsiteX7" fmla="*/ 374524 w 2364629"/>
              <a:gd name="connsiteY7" fmla="*/ 61180 h 115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4629" h="1158893">
                <a:moveTo>
                  <a:pt x="261633" y="117623"/>
                </a:moveTo>
                <a:cubicBezTo>
                  <a:pt x="492119" y="49421"/>
                  <a:pt x="722606" y="-18781"/>
                  <a:pt x="967204" y="4737"/>
                </a:cubicBezTo>
                <a:cubicBezTo>
                  <a:pt x="1211802" y="28255"/>
                  <a:pt x="1503438" y="221102"/>
                  <a:pt x="1729220" y="258731"/>
                </a:cubicBezTo>
                <a:cubicBezTo>
                  <a:pt x="1955003" y="296360"/>
                  <a:pt x="2524163" y="103512"/>
                  <a:pt x="2321899" y="230509"/>
                </a:cubicBezTo>
                <a:cubicBezTo>
                  <a:pt x="2119635" y="357506"/>
                  <a:pt x="891942" y="879606"/>
                  <a:pt x="515638" y="1020714"/>
                </a:cubicBezTo>
                <a:cubicBezTo>
                  <a:pt x="139334" y="1161822"/>
                  <a:pt x="144038" y="1218265"/>
                  <a:pt x="64073" y="1077157"/>
                </a:cubicBezTo>
                <a:cubicBezTo>
                  <a:pt x="-15892" y="936049"/>
                  <a:pt x="-15892" y="343396"/>
                  <a:pt x="35850" y="174066"/>
                </a:cubicBezTo>
                <a:cubicBezTo>
                  <a:pt x="87592" y="4736"/>
                  <a:pt x="231058" y="32958"/>
                  <a:pt x="374524" y="61180"/>
                </a:cubicBezTo>
              </a:path>
            </a:pathLst>
          </a:custGeom>
          <a:solidFill>
            <a:schemeClr val="bg2">
              <a:lumMod val="75000"/>
            </a:schemeClr>
          </a:solidFill>
          <a:ln>
            <a:solidFill>
              <a:schemeClr val="bg2">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9" name="Straight Arrow Connector 88"/>
          <p:cNvCxnSpPr/>
          <p:nvPr/>
        </p:nvCxnSpPr>
        <p:spPr>
          <a:xfrm flipH="1">
            <a:off x="17996393" y="12681574"/>
            <a:ext cx="1439363"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0" name="TextBox 89"/>
          <p:cNvSpPr txBox="1"/>
          <p:nvPr/>
        </p:nvSpPr>
        <p:spPr>
          <a:xfrm>
            <a:off x="19644914" y="12435352"/>
            <a:ext cx="3344002" cy="954107"/>
          </a:xfrm>
          <a:prstGeom prst="rect">
            <a:avLst/>
          </a:prstGeom>
          <a:noFill/>
        </p:spPr>
        <p:txBody>
          <a:bodyPr wrap="square" rtlCol="0">
            <a:spAutoFit/>
          </a:bodyPr>
          <a:lstStyle/>
          <a:p>
            <a:r>
              <a:rPr lang="en-US" sz="2800" dirty="0" smtClean="0">
                <a:solidFill>
                  <a:srgbClr val="FF0000"/>
                </a:solidFill>
                <a:latin typeface="Arial"/>
                <a:cs typeface="Arial"/>
              </a:rPr>
              <a:t>Increased sediment in stream bed</a:t>
            </a:r>
            <a:endParaRPr lang="en-US" sz="2800" dirty="0">
              <a:solidFill>
                <a:srgbClr val="FF0000"/>
              </a:solidFill>
              <a:latin typeface="Arial"/>
              <a:cs typeface="Arial"/>
            </a:endParaRPr>
          </a:p>
        </p:txBody>
      </p:sp>
      <p:sp>
        <p:nvSpPr>
          <p:cNvPr id="98" name="TextBox 97"/>
          <p:cNvSpPr txBox="1"/>
          <p:nvPr/>
        </p:nvSpPr>
        <p:spPr>
          <a:xfrm>
            <a:off x="22643249" y="8988594"/>
            <a:ext cx="2966214" cy="1477328"/>
          </a:xfrm>
          <a:prstGeom prst="rect">
            <a:avLst/>
          </a:prstGeom>
          <a:noFill/>
        </p:spPr>
        <p:txBody>
          <a:bodyPr wrap="square" rtlCol="0">
            <a:spAutoFit/>
          </a:bodyPr>
          <a:lstStyle/>
          <a:p>
            <a:pPr algn="ctr"/>
            <a:r>
              <a:rPr lang="en-US" sz="3000" b="1" dirty="0" smtClean="0">
                <a:latin typeface="Arial"/>
                <a:cs typeface="Arial"/>
              </a:rPr>
              <a:t>Riparian Transition Zone</a:t>
            </a:r>
            <a:endParaRPr lang="en-US" sz="3000" b="1" dirty="0">
              <a:latin typeface="Arial"/>
              <a:cs typeface="Arial"/>
            </a:endParaRPr>
          </a:p>
        </p:txBody>
      </p:sp>
      <p:sp>
        <p:nvSpPr>
          <p:cNvPr id="99" name="TextBox 98"/>
          <p:cNvSpPr txBox="1"/>
          <p:nvPr/>
        </p:nvSpPr>
        <p:spPr>
          <a:xfrm>
            <a:off x="26297639" y="8776843"/>
            <a:ext cx="2852085" cy="553998"/>
          </a:xfrm>
          <a:prstGeom prst="rect">
            <a:avLst/>
          </a:prstGeom>
          <a:noFill/>
        </p:spPr>
        <p:txBody>
          <a:bodyPr wrap="square" rtlCol="0">
            <a:spAutoFit/>
          </a:bodyPr>
          <a:lstStyle/>
          <a:p>
            <a:pPr algn="ctr"/>
            <a:r>
              <a:rPr lang="en-US" sz="3000" b="1" dirty="0" smtClean="0">
                <a:latin typeface="Arial"/>
                <a:cs typeface="Arial"/>
              </a:rPr>
              <a:t>Upland</a:t>
            </a:r>
            <a:endParaRPr lang="en-US" sz="3000" b="1" dirty="0">
              <a:latin typeface="Arial"/>
              <a:cs typeface="Arial"/>
            </a:endParaRPr>
          </a:p>
        </p:txBody>
      </p:sp>
      <p:cxnSp>
        <p:nvCxnSpPr>
          <p:cNvPr id="100" name="Straight Arrow Connector 99"/>
          <p:cNvCxnSpPr/>
          <p:nvPr/>
        </p:nvCxnSpPr>
        <p:spPr>
          <a:xfrm flipH="1" flipV="1">
            <a:off x="2324211" y="8249344"/>
            <a:ext cx="815218" cy="7274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flipV="1">
            <a:off x="27556184" y="7817610"/>
            <a:ext cx="977087" cy="72742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526138" y="26764579"/>
            <a:ext cx="10265974" cy="3693319"/>
          </a:xfrm>
          <a:prstGeom prst="rect">
            <a:avLst/>
          </a:prstGeom>
          <a:noFill/>
        </p:spPr>
        <p:txBody>
          <a:bodyPr wrap="square" rtlCol="0">
            <a:spAutoFit/>
          </a:bodyPr>
          <a:lstStyle/>
          <a:p>
            <a:pPr algn="ctr"/>
            <a:r>
              <a:rPr lang="en-US" sz="900" b="1" dirty="0">
                <a:latin typeface="Arial"/>
                <a:cs typeface="Arial"/>
              </a:rPr>
              <a:t>References:</a:t>
            </a:r>
          </a:p>
          <a:p>
            <a:pPr algn="ctr"/>
            <a:endParaRPr lang="en-US" sz="900" b="1" dirty="0">
              <a:latin typeface="Times"/>
              <a:cs typeface="Times"/>
            </a:endParaRPr>
          </a:p>
          <a:p>
            <a:pPr marL="342900" lvl="0" indent="-342900">
              <a:buFontTx/>
              <a:buAutoNum type="arabicPeriod"/>
              <a:defRPr/>
            </a:pPr>
            <a:r>
              <a:rPr lang="en-US" sz="900" dirty="0">
                <a:latin typeface="Times"/>
                <a:cs typeface="Times"/>
              </a:rPr>
              <a:t>Scott, L., &amp; </a:t>
            </a:r>
            <a:r>
              <a:rPr lang="en-US" sz="900" dirty="0" err="1">
                <a:latin typeface="Times"/>
                <a:cs typeface="Times"/>
              </a:rPr>
              <a:t>Delesalle</a:t>
            </a:r>
            <a:r>
              <a:rPr lang="en-US" sz="900" dirty="0">
                <a:latin typeface="Times"/>
                <a:cs typeface="Times"/>
              </a:rPr>
              <a:t>, B. (2003, January 1). The Value of Riparian Habitat and How to Care For. (</a:t>
            </a:r>
            <a:r>
              <a:rPr lang="en-US" sz="900" dirty="0" err="1">
                <a:latin typeface="Times"/>
                <a:cs typeface="Times"/>
              </a:rPr>
              <a:t>n.a</a:t>
            </a:r>
            <a:r>
              <a:rPr lang="en-US" sz="900" dirty="0">
                <a:latin typeface="Times"/>
                <a:cs typeface="Times"/>
              </a:rPr>
              <a:t>.) </a:t>
            </a:r>
          </a:p>
          <a:p>
            <a:pPr marL="342900" lvl="0" indent="-342900">
              <a:buFontTx/>
              <a:buAutoNum type="arabicPeriod"/>
              <a:defRPr/>
            </a:pPr>
            <a:r>
              <a:rPr lang="en-US" sz="900" dirty="0">
                <a:latin typeface="Times"/>
                <a:cs typeface="Times"/>
              </a:rPr>
              <a:t>E-Flora BC: Electronic Atlas of the Flora of British Columbia. Lab for Advanced Spatial Analysis, Department of Geography, University of British Columbia, Vancouver. </a:t>
            </a:r>
          </a:p>
          <a:p>
            <a:pPr marL="342900" lvl="0" indent="-342900">
              <a:buFontTx/>
              <a:buAutoNum type="arabicPeriod"/>
              <a:defRPr/>
            </a:pPr>
            <a:r>
              <a:rPr lang="en-US" sz="900" dirty="0">
                <a:latin typeface="Times"/>
                <a:cs typeface="Times"/>
              </a:rPr>
              <a:t>Elmore, W., &amp; </a:t>
            </a:r>
            <a:r>
              <a:rPr lang="en-US" sz="900" dirty="0" err="1">
                <a:latin typeface="Times"/>
                <a:cs typeface="Times"/>
              </a:rPr>
              <a:t>Beschta</a:t>
            </a:r>
            <a:r>
              <a:rPr lang="en-US" sz="900" dirty="0">
                <a:latin typeface="Times"/>
                <a:cs typeface="Times"/>
              </a:rPr>
              <a:t>, R. L. (1987). Riparian areas: perceptions in management. </a:t>
            </a:r>
            <a:r>
              <a:rPr lang="en-US" sz="900" i="1" dirty="0">
                <a:latin typeface="Times"/>
                <a:cs typeface="Times"/>
              </a:rPr>
              <a:t>Rangelands Archives</a:t>
            </a:r>
            <a:r>
              <a:rPr lang="en-US" sz="900" dirty="0">
                <a:latin typeface="Times"/>
                <a:cs typeface="Times"/>
              </a:rPr>
              <a:t>, </a:t>
            </a:r>
            <a:r>
              <a:rPr lang="en-US" sz="900" i="1" dirty="0">
                <a:latin typeface="Times"/>
                <a:cs typeface="Times"/>
              </a:rPr>
              <a:t>9</a:t>
            </a:r>
            <a:r>
              <a:rPr lang="en-US" sz="900" dirty="0">
                <a:latin typeface="Times"/>
                <a:cs typeface="Times"/>
              </a:rPr>
              <a:t>(6), 260-265 </a:t>
            </a:r>
            <a:endParaRPr lang="en-US" sz="900" u="sng" dirty="0">
              <a:latin typeface="Times"/>
              <a:cs typeface="Times"/>
            </a:endParaRPr>
          </a:p>
          <a:p>
            <a:pPr marL="342900" lvl="0" indent="-342900">
              <a:buFontTx/>
              <a:buAutoNum type="arabicPeriod"/>
              <a:defRPr/>
            </a:pPr>
            <a:r>
              <a:rPr lang="en-US" sz="900" dirty="0">
                <a:latin typeface="Times"/>
                <a:cs typeface="Times"/>
              </a:rPr>
              <a:t>Sea to Sky Invasive Species Council. (March 2012). Sea to Sky Corridor Invasive Plants: </a:t>
            </a:r>
            <a:r>
              <a:rPr lang="en-US" sz="900" i="1" dirty="0">
                <a:latin typeface="Times"/>
                <a:cs typeface="Times"/>
              </a:rPr>
              <a:t>A Guide to Identification &amp; Management, 1-45</a:t>
            </a:r>
          </a:p>
          <a:p>
            <a:pPr marL="342900" lvl="0" indent="-342900">
              <a:buFontTx/>
              <a:buAutoNum type="arabicPeriod"/>
              <a:defRPr/>
            </a:pPr>
            <a:r>
              <a:rPr lang="en-US" sz="900" dirty="0">
                <a:latin typeface="Times"/>
                <a:cs typeface="Times"/>
              </a:rPr>
              <a:t>Nilsson, C., &amp; Berggren, K. (2000). Alterations of Riparian Ecosystems Caused by River Regulation Dam operations have caused global-scale ecological changes in riparian ecosystems.. </a:t>
            </a:r>
            <a:r>
              <a:rPr lang="en-US" sz="900" i="1" dirty="0" err="1">
                <a:latin typeface="Times"/>
                <a:cs typeface="Times"/>
              </a:rPr>
              <a:t>BioScience</a:t>
            </a:r>
            <a:r>
              <a:rPr lang="en-US" sz="900" dirty="0">
                <a:latin typeface="Times"/>
                <a:cs typeface="Times"/>
              </a:rPr>
              <a:t>, </a:t>
            </a:r>
            <a:r>
              <a:rPr lang="en-US" sz="900" i="1" dirty="0">
                <a:latin typeface="Times"/>
                <a:cs typeface="Times"/>
              </a:rPr>
              <a:t>50</a:t>
            </a:r>
            <a:r>
              <a:rPr lang="en-US" sz="900" dirty="0">
                <a:latin typeface="Times"/>
                <a:cs typeface="Times"/>
              </a:rPr>
              <a:t>(9), 783-792.  </a:t>
            </a:r>
          </a:p>
          <a:p>
            <a:pPr marL="342900" lvl="0" indent="-342900">
              <a:buFontTx/>
              <a:buAutoNum type="arabicPeriod"/>
              <a:defRPr/>
            </a:pPr>
            <a:r>
              <a:rPr lang="en-US" sz="900" dirty="0">
                <a:latin typeface="Times"/>
                <a:cs typeface="Times"/>
              </a:rPr>
              <a:t>Bowler, D. E., </a:t>
            </a:r>
            <a:r>
              <a:rPr lang="en-US" sz="900" dirty="0" err="1">
                <a:latin typeface="Times"/>
                <a:cs typeface="Times"/>
              </a:rPr>
              <a:t>Mant</a:t>
            </a:r>
            <a:r>
              <a:rPr lang="en-US" sz="900" dirty="0">
                <a:latin typeface="Times"/>
                <a:cs typeface="Times"/>
              </a:rPr>
              <a:t>, R., Orr, H., Hannah, D. M., &amp; </a:t>
            </a:r>
            <a:r>
              <a:rPr lang="en-US" sz="900" dirty="0" err="1">
                <a:latin typeface="Times"/>
                <a:cs typeface="Times"/>
              </a:rPr>
              <a:t>Pullin</a:t>
            </a:r>
            <a:r>
              <a:rPr lang="en-US" sz="900" dirty="0">
                <a:latin typeface="Times"/>
                <a:cs typeface="Times"/>
              </a:rPr>
              <a:t>, A. S. (2012). What are the effects of wooded riparian zones on stream temperature. </a:t>
            </a:r>
            <a:r>
              <a:rPr lang="en-US" sz="900" i="1" dirty="0">
                <a:latin typeface="Times"/>
                <a:cs typeface="Times"/>
              </a:rPr>
              <a:t>Environmental Evidence</a:t>
            </a:r>
            <a:r>
              <a:rPr lang="en-US" sz="900" dirty="0">
                <a:latin typeface="Times"/>
                <a:cs typeface="Times"/>
              </a:rPr>
              <a:t>, </a:t>
            </a:r>
            <a:r>
              <a:rPr lang="en-US" sz="900" i="1" dirty="0">
                <a:latin typeface="Times"/>
                <a:cs typeface="Times"/>
              </a:rPr>
              <a:t>1</a:t>
            </a:r>
            <a:r>
              <a:rPr lang="en-US" sz="900" dirty="0">
                <a:latin typeface="Times"/>
                <a:cs typeface="Times"/>
              </a:rPr>
              <a:t>(3). </a:t>
            </a:r>
          </a:p>
          <a:p>
            <a:pPr marL="342900" lvl="0" indent="-342900">
              <a:buFontTx/>
              <a:buAutoNum type="arabicPeriod"/>
              <a:defRPr/>
            </a:pPr>
            <a:r>
              <a:rPr lang="en-US" sz="900" dirty="0">
                <a:latin typeface="Times"/>
                <a:cs typeface="Times"/>
              </a:rPr>
              <a:t> Meyer, J. L., Sale, M. J., Mulholland, P. J., &amp; </a:t>
            </a:r>
            <a:r>
              <a:rPr lang="en-US" sz="900" dirty="0" err="1">
                <a:latin typeface="Times"/>
                <a:cs typeface="Times"/>
              </a:rPr>
              <a:t>Poff</a:t>
            </a:r>
            <a:r>
              <a:rPr lang="en-US" sz="900" dirty="0">
                <a:latin typeface="Times"/>
                <a:cs typeface="Times"/>
              </a:rPr>
              <a:t>, N. L. (1999). Impacts of Climate Change on Aquatic Ecosystem Functioning and Health </a:t>
            </a:r>
          </a:p>
          <a:p>
            <a:pPr marL="342900" lvl="0" indent="-342900">
              <a:buFontTx/>
              <a:buAutoNum type="arabicPeriod"/>
              <a:defRPr/>
            </a:pPr>
            <a:r>
              <a:rPr lang="en-US" sz="900" dirty="0">
                <a:latin typeface="Times"/>
                <a:cs typeface="Times"/>
              </a:rPr>
              <a:t>Gregory, S.V., G.A. </a:t>
            </a:r>
            <a:r>
              <a:rPr lang="en-US" sz="900" dirty="0" err="1">
                <a:latin typeface="Times"/>
                <a:cs typeface="Times"/>
              </a:rPr>
              <a:t>Lamberti</a:t>
            </a:r>
            <a:r>
              <a:rPr lang="en-US" sz="900" dirty="0">
                <a:latin typeface="Times"/>
                <a:cs typeface="Times"/>
              </a:rPr>
              <a:t>, D.C. </a:t>
            </a:r>
            <a:r>
              <a:rPr lang="en-US" sz="900" dirty="0" err="1">
                <a:latin typeface="Times"/>
                <a:cs typeface="Times"/>
              </a:rPr>
              <a:t>Erman</a:t>
            </a:r>
            <a:r>
              <a:rPr lang="en-US" sz="900" dirty="0">
                <a:latin typeface="Times"/>
                <a:cs typeface="Times"/>
              </a:rPr>
              <a:t>, K.V. </a:t>
            </a:r>
            <a:r>
              <a:rPr lang="en-US" sz="900" dirty="0" err="1">
                <a:latin typeface="Times"/>
                <a:cs typeface="Times"/>
              </a:rPr>
              <a:t>Koski</a:t>
            </a:r>
            <a:r>
              <a:rPr lang="en-US" sz="900" dirty="0">
                <a:latin typeface="Times"/>
                <a:cs typeface="Times"/>
              </a:rPr>
              <a:t>, M.L. Murphy, and J.R. </a:t>
            </a:r>
            <a:r>
              <a:rPr lang="en-US" sz="900" dirty="0" err="1">
                <a:latin typeface="Times"/>
                <a:cs typeface="Times"/>
              </a:rPr>
              <a:t>Sedell</a:t>
            </a:r>
            <a:r>
              <a:rPr lang="en-US" sz="900" dirty="0">
                <a:latin typeface="Times"/>
                <a:cs typeface="Times"/>
              </a:rPr>
              <a:t>. 1987. Influence of forest practices on aquatic production. </a:t>
            </a:r>
            <a:endParaRPr lang="en-US" sz="900" dirty="0" smtClean="0">
              <a:latin typeface="Times"/>
              <a:cs typeface="Times"/>
            </a:endParaRPr>
          </a:p>
          <a:p>
            <a:pPr marL="342900" indent="-342900">
              <a:buFontTx/>
              <a:buAutoNum type="arabicPeriod"/>
              <a:defRPr/>
            </a:pPr>
            <a:r>
              <a:rPr lang="en-US" sz="900" dirty="0" err="1"/>
              <a:t>Holtby</a:t>
            </a:r>
            <a:r>
              <a:rPr lang="en-US" sz="900" dirty="0"/>
              <a:t>, L.B. and J.C. Scrivener. (1989_. Observed and simulated effects of climatic variability, </a:t>
            </a:r>
            <a:r>
              <a:rPr lang="en-US" sz="900" dirty="0" err="1"/>
              <a:t>clearcut</a:t>
            </a:r>
            <a:r>
              <a:rPr lang="en-US" sz="900" dirty="0"/>
              <a:t> logging, and fishing on the numbers of chum salmon (</a:t>
            </a:r>
            <a:r>
              <a:rPr lang="en-US" sz="900" dirty="0" err="1"/>
              <a:t>Oncorhynchus</a:t>
            </a:r>
            <a:r>
              <a:rPr lang="en-US" sz="900" dirty="0"/>
              <a:t> </a:t>
            </a:r>
            <a:r>
              <a:rPr lang="en-US" sz="900" dirty="0" err="1"/>
              <a:t>keta</a:t>
            </a:r>
            <a:r>
              <a:rPr lang="en-US" sz="900" dirty="0"/>
              <a:t>) and </a:t>
            </a:r>
            <a:r>
              <a:rPr lang="en-US" sz="900" dirty="0" err="1"/>
              <a:t>coho</a:t>
            </a:r>
            <a:r>
              <a:rPr lang="en-US" sz="900" dirty="0"/>
              <a:t> salmon (O. </a:t>
            </a:r>
            <a:r>
              <a:rPr lang="en-US" sz="900" dirty="0" err="1"/>
              <a:t>kisutch</a:t>
            </a:r>
            <a:r>
              <a:rPr lang="en-US" sz="900" dirty="0"/>
              <a:t>) returning to Carnation Creek, British Columbia</a:t>
            </a:r>
          </a:p>
          <a:p>
            <a:pPr lvl="0">
              <a:defRPr/>
            </a:pPr>
            <a:endParaRPr lang="en-US" sz="900" dirty="0">
              <a:latin typeface="Times"/>
              <a:cs typeface="Times"/>
            </a:endParaRPr>
          </a:p>
          <a:p>
            <a:pPr marL="342900" lvl="0" indent="-342900">
              <a:buFontTx/>
              <a:buAutoNum type="arabicPeriod"/>
              <a:defRPr/>
            </a:pPr>
            <a:endParaRPr lang="en-US" sz="900" dirty="0">
              <a:latin typeface="Times"/>
              <a:cs typeface="Times"/>
            </a:endParaRPr>
          </a:p>
          <a:p>
            <a:pPr marL="342900" lvl="0" indent="-342900">
              <a:buFontTx/>
              <a:buAutoNum type="arabicPeriod"/>
              <a:defRPr/>
            </a:pPr>
            <a:endParaRPr lang="en-US" sz="900" dirty="0">
              <a:latin typeface="Times"/>
              <a:cs typeface="Times"/>
            </a:endParaRPr>
          </a:p>
          <a:p>
            <a:endParaRPr lang="en-US" sz="900" dirty="0">
              <a:solidFill>
                <a:srgbClr val="000000"/>
              </a:solidFill>
              <a:latin typeface="Times"/>
              <a:cs typeface="Times"/>
            </a:endParaRPr>
          </a:p>
          <a:p>
            <a:r>
              <a:rPr lang="en-US" sz="900" dirty="0">
                <a:solidFill>
                  <a:srgbClr val="000000"/>
                </a:solidFill>
                <a:latin typeface="Times"/>
                <a:cs typeface="Times"/>
              </a:rPr>
              <a:t>Images:</a:t>
            </a:r>
          </a:p>
          <a:p>
            <a:r>
              <a:rPr lang="en-US" sz="900" dirty="0">
                <a:solidFill>
                  <a:srgbClr val="000000"/>
                </a:solidFill>
                <a:latin typeface="Times"/>
                <a:cs typeface="Times"/>
                <a:hlinkClick r:id="rId9"/>
              </a:rPr>
              <a:t>http://upload.wikimedia.org/wikipedia/commons/5/57/Impatiens_Glandulifera.jpg</a:t>
            </a:r>
            <a:endParaRPr lang="en-US" sz="900" dirty="0">
              <a:solidFill>
                <a:srgbClr val="000000"/>
              </a:solidFill>
              <a:latin typeface="Times"/>
              <a:cs typeface="Times"/>
            </a:endParaRPr>
          </a:p>
          <a:p>
            <a:r>
              <a:rPr lang="en-US" sz="900" dirty="0">
                <a:solidFill>
                  <a:srgbClr val="000000"/>
                </a:solidFill>
                <a:latin typeface="Times"/>
                <a:cs typeface="Times"/>
                <a:hlinkClick r:id="rId10"/>
              </a:rPr>
              <a:t>http://www.purpleloosestrife.uconn.edu/DrawingsDiagrams/loosestrife%20-%20labeled.jpg</a:t>
            </a:r>
            <a:endParaRPr lang="en-US" sz="900" dirty="0">
              <a:solidFill>
                <a:srgbClr val="000000"/>
              </a:solidFill>
              <a:latin typeface="Times"/>
              <a:cs typeface="Times"/>
            </a:endParaRPr>
          </a:p>
          <a:p>
            <a:r>
              <a:rPr lang="en-US" sz="900" dirty="0">
                <a:solidFill>
                  <a:srgbClr val="000000"/>
                </a:solidFill>
                <a:latin typeface="Times"/>
                <a:cs typeface="Times"/>
                <a:hlinkClick r:id="rId11"/>
              </a:rPr>
              <a:t>http://msucares.com/news/print/sgnews/sg13/images/sg20130225_buzz300.jpg</a:t>
            </a:r>
            <a:endParaRPr lang="en-US" sz="900" dirty="0">
              <a:solidFill>
                <a:srgbClr val="000000"/>
              </a:solidFill>
              <a:latin typeface="Times"/>
              <a:cs typeface="Times"/>
            </a:endParaRPr>
          </a:p>
          <a:p>
            <a:r>
              <a:rPr lang="en-US" sz="900" dirty="0">
                <a:solidFill>
                  <a:srgbClr val="000000"/>
                </a:solidFill>
                <a:latin typeface="Times"/>
                <a:cs typeface="Times"/>
                <a:hlinkClick r:id="rId12"/>
              </a:rPr>
              <a:t>https://northwesttribes.files.wordpress.com/2010/04/salmonberries-on-plant.jpg</a:t>
            </a:r>
            <a:endParaRPr lang="en-US" sz="900" dirty="0">
              <a:solidFill>
                <a:srgbClr val="000000"/>
              </a:solidFill>
              <a:latin typeface="Times"/>
              <a:cs typeface="Times"/>
            </a:endParaRPr>
          </a:p>
          <a:p>
            <a:r>
              <a:rPr lang="en-US" sz="900" dirty="0">
                <a:solidFill>
                  <a:srgbClr val="000000"/>
                </a:solidFill>
                <a:latin typeface="Times"/>
                <a:cs typeface="Times"/>
                <a:hlinkClick r:id="rId13"/>
              </a:rPr>
              <a:t>http://cdn.c.photoshelter.com/img-get2/I00007loS4MgdbBs/fit=1000x750/red-alder-forest-duckabush-EdBook618.jpg</a:t>
            </a:r>
            <a:endParaRPr lang="en-US" sz="900" dirty="0">
              <a:solidFill>
                <a:srgbClr val="000000"/>
              </a:solidFill>
              <a:latin typeface="Times"/>
              <a:cs typeface="Times"/>
            </a:endParaRPr>
          </a:p>
          <a:p>
            <a:r>
              <a:rPr lang="en-US" sz="900" dirty="0">
                <a:solidFill>
                  <a:srgbClr val="000000"/>
                </a:solidFill>
                <a:latin typeface="Times"/>
                <a:cs typeface="Times"/>
                <a:hlinkClick r:id="rId14"/>
              </a:rPr>
              <a:t>http://horticulture.oregonstate.edu/system/files/media_images/July%202011%20274.JPG</a:t>
            </a:r>
            <a:endParaRPr lang="en-US" sz="900" dirty="0">
              <a:solidFill>
                <a:srgbClr val="000000"/>
              </a:solidFill>
              <a:latin typeface="Times"/>
              <a:cs typeface="Times"/>
            </a:endParaRPr>
          </a:p>
          <a:p>
            <a:endParaRPr lang="en-US" sz="900" dirty="0">
              <a:latin typeface="Times"/>
              <a:cs typeface="Times"/>
            </a:endParaRPr>
          </a:p>
          <a:p>
            <a:r>
              <a:rPr lang="en-US" sz="900" dirty="0" smtClean="0"/>
              <a:t>Created by </a:t>
            </a:r>
            <a:r>
              <a:rPr lang="en-US" sz="900" smtClean="0"/>
              <a:t>Kavanagh McGeough</a:t>
            </a:r>
            <a:endParaRPr lang="en-US" sz="900" dirty="0"/>
          </a:p>
        </p:txBody>
      </p:sp>
      <p:pic>
        <p:nvPicPr>
          <p:cNvPr id="8" name="Picture 7"/>
          <p:cNvPicPr>
            <a:picLocks noChangeAspect="1"/>
          </p:cNvPicPr>
          <p:nvPr/>
        </p:nvPicPr>
        <p:blipFill>
          <a:blip r:embed="rId15"/>
          <a:stretch>
            <a:fillRect/>
          </a:stretch>
        </p:blipFill>
        <p:spPr>
          <a:xfrm>
            <a:off x="11006563" y="12365985"/>
            <a:ext cx="3937000" cy="3949700"/>
          </a:xfrm>
          <a:prstGeom prst="rect">
            <a:avLst/>
          </a:prstGeom>
          <a:ln w="38100">
            <a:solidFill>
              <a:srgbClr val="0000FF"/>
            </a:solidFill>
          </a:ln>
        </p:spPr>
      </p:pic>
      <p:pic>
        <p:nvPicPr>
          <p:cNvPr id="10" name="Picture 9"/>
          <p:cNvPicPr>
            <a:picLocks noChangeAspect="1"/>
          </p:cNvPicPr>
          <p:nvPr/>
        </p:nvPicPr>
        <p:blipFill>
          <a:blip r:embed="rId16"/>
          <a:stretch>
            <a:fillRect/>
          </a:stretch>
        </p:blipFill>
        <p:spPr>
          <a:xfrm>
            <a:off x="11112334" y="17240445"/>
            <a:ext cx="3022600" cy="3962400"/>
          </a:xfrm>
          <a:prstGeom prst="rect">
            <a:avLst/>
          </a:prstGeom>
          <a:ln w="38100">
            <a:solidFill>
              <a:srgbClr val="0000FF"/>
            </a:solidFill>
          </a:ln>
        </p:spPr>
      </p:pic>
      <p:pic>
        <p:nvPicPr>
          <p:cNvPr id="12" name="Picture 11"/>
          <p:cNvPicPr>
            <a:picLocks noChangeAspect="1"/>
          </p:cNvPicPr>
          <p:nvPr/>
        </p:nvPicPr>
        <p:blipFill>
          <a:blip r:embed="rId17"/>
          <a:stretch>
            <a:fillRect/>
          </a:stretch>
        </p:blipFill>
        <p:spPr>
          <a:xfrm>
            <a:off x="21477336" y="13502116"/>
            <a:ext cx="2667000" cy="5359400"/>
          </a:xfrm>
          <a:prstGeom prst="rect">
            <a:avLst/>
          </a:prstGeom>
          <a:ln w="38100">
            <a:solidFill>
              <a:srgbClr val="FF0000"/>
            </a:solidFill>
          </a:ln>
        </p:spPr>
      </p:pic>
      <p:pic>
        <p:nvPicPr>
          <p:cNvPr id="13" name="Picture 12"/>
          <p:cNvPicPr>
            <a:picLocks noChangeAspect="1"/>
          </p:cNvPicPr>
          <p:nvPr/>
        </p:nvPicPr>
        <p:blipFill>
          <a:blip r:embed="rId18"/>
          <a:stretch>
            <a:fillRect/>
          </a:stretch>
        </p:blipFill>
        <p:spPr>
          <a:xfrm>
            <a:off x="25327686" y="18130812"/>
            <a:ext cx="3238500" cy="4330700"/>
          </a:xfrm>
          <a:prstGeom prst="rect">
            <a:avLst/>
          </a:prstGeom>
          <a:ln w="38100">
            <a:solidFill>
              <a:srgbClr val="FF0000"/>
            </a:solidFill>
          </a:ln>
        </p:spPr>
      </p:pic>
      <p:graphicFrame>
        <p:nvGraphicFramePr>
          <p:cNvPr id="17" name="Table 16"/>
          <p:cNvGraphicFramePr>
            <a:graphicFrameLocks noGrp="1"/>
          </p:cNvGraphicFramePr>
          <p:nvPr>
            <p:extLst>
              <p:ext uri="{D42A27DB-BD31-4B8C-83A1-F6EECF244321}">
                <p14:modId xmlns:p14="http://schemas.microsoft.com/office/powerpoint/2010/main" val="3085292584"/>
              </p:ext>
            </p:extLst>
          </p:nvPr>
        </p:nvGraphicFramePr>
        <p:xfrm>
          <a:off x="24385983" y="23096156"/>
          <a:ext cx="7726511" cy="5652592"/>
        </p:xfrm>
        <a:graphic>
          <a:graphicData uri="http://schemas.openxmlformats.org/drawingml/2006/table">
            <a:tbl>
              <a:tblPr/>
              <a:tblGrid>
                <a:gridCol w="7726511"/>
              </a:tblGrid>
              <a:tr h="5652592">
                <a:tc>
                  <a:txBody>
                    <a:bodyPr/>
                    <a:lstStyle/>
                    <a:p>
                      <a:pPr marL="0" indent="0" algn="ctr">
                        <a:buFont typeface="Arial"/>
                        <a:buNone/>
                      </a:pPr>
                      <a:r>
                        <a:rPr lang="en-US" sz="2800" b="1" kern="1200" dirty="0" smtClean="0">
                          <a:solidFill>
                            <a:schemeClr val="tx1"/>
                          </a:solidFill>
                          <a:effectLst/>
                          <a:latin typeface="Arial"/>
                          <a:ea typeface="+mn-ea"/>
                          <a:cs typeface="Arial"/>
                        </a:rPr>
                        <a:t>Invasive Plant Species Threatening Squamish Riparian Habitats</a:t>
                      </a:r>
                      <a:r>
                        <a:rPr lang="en-US" sz="2800" b="1" kern="1200" baseline="30000" dirty="0" smtClean="0">
                          <a:solidFill>
                            <a:schemeClr val="tx1"/>
                          </a:solidFill>
                          <a:effectLst/>
                          <a:latin typeface="Arial"/>
                          <a:ea typeface="+mn-ea"/>
                          <a:cs typeface="Arial"/>
                        </a:rPr>
                        <a:t>4</a:t>
                      </a:r>
                      <a:endParaRPr lang="en-US" sz="2800" kern="1200" dirty="0" smtClean="0">
                        <a:solidFill>
                          <a:schemeClr val="tx1"/>
                        </a:solidFill>
                        <a:effectLst/>
                        <a:latin typeface="Arial"/>
                        <a:ea typeface="+mn-ea"/>
                        <a:cs typeface="Arial"/>
                      </a:endParaRPr>
                    </a:p>
                    <a:p>
                      <a:pPr marL="457200" lvl="0" indent="-457200">
                        <a:buFont typeface="Arial"/>
                        <a:buChar char="•"/>
                      </a:pPr>
                      <a:r>
                        <a:rPr lang="en-US" sz="2800" kern="1200" dirty="0" smtClean="0">
                          <a:solidFill>
                            <a:schemeClr val="tx1"/>
                          </a:solidFill>
                          <a:effectLst/>
                          <a:latin typeface="Times"/>
                          <a:ea typeface="+mn-ea"/>
                          <a:cs typeface="Times"/>
                        </a:rPr>
                        <a:t>Himalayan balsam clogs drainages and causes erosion.</a:t>
                      </a:r>
                    </a:p>
                    <a:p>
                      <a:pPr marL="457200" lvl="0" indent="-457200">
                        <a:buFont typeface="Arial"/>
                        <a:buChar char="•"/>
                      </a:pPr>
                      <a:r>
                        <a:rPr lang="en-US" sz="2800" kern="1200" dirty="0" smtClean="0">
                          <a:solidFill>
                            <a:schemeClr val="tx1"/>
                          </a:solidFill>
                          <a:effectLst/>
                          <a:latin typeface="Times"/>
                          <a:ea typeface="+mn-ea"/>
                          <a:cs typeface="Times"/>
                        </a:rPr>
                        <a:t>Butterfly bushes choke out native plants and may alter soil nutrient levels.  </a:t>
                      </a:r>
                    </a:p>
                    <a:p>
                      <a:pPr marL="457200" lvl="0" indent="-457200">
                        <a:buFont typeface="Arial"/>
                        <a:buChar char="•"/>
                      </a:pPr>
                      <a:r>
                        <a:rPr lang="en-US" sz="2800" kern="1200" dirty="0" smtClean="0">
                          <a:solidFill>
                            <a:schemeClr val="tx1"/>
                          </a:solidFill>
                          <a:effectLst/>
                          <a:latin typeface="Times"/>
                          <a:ea typeface="+mn-ea"/>
                          <a:cs typeface="Times"/>
                        </a:rPr>
                        <a:t>Purple loosestrife grows in marshes and riparian areas, and in a single growing season can cover an entire marsh, restricting water flow.  </a:t>
                      </a:r>
                    </a:p>
                    <a:p>
                      <a:pPr marL="457200" lvl="0" indent="-457200">
                        <a:buFont typeface="Arial"/>
                        <a:buChar char="•"/>
                      </a:pPr>
                      <a:r>
                        <a:rPr lang="en-US" sz="2800" kern="1200" dirty="0" smtClean="0">
                          <a:solidFill>
                            <a:schemeClr val="tx1"/>
                          </a:solidFill>
                          <a:effectLst/>
                          <a:latin typeface="Times"/>
                          <a:ea typeface="+mn-ea"/>
                          <a:cs typeface="Times"/>
                        </a:rPr>
                        <a:t>Yellow iris creates dense thickets that can block waterways and limit native plants.  Yellow iris is also toxic if ingested by livestock or humans.  </a:t>
                      </a:r>
                    </a:p>
                    <a:p>
                      <a:endParaRPr lang="en-US" sz="2800" dirty="0">
                        <a:latin typeface="Times"/>
                        <a:cs typeface="Times"/>
                      </a:endParaRPr>
                    </a:p>
                  </a:txBody>
                  <a:tcPr>
                    <a:lnL w="57150" cmpd="sng">
                      <a:solidFill>
                        <a:srgbClr val="FF0000"/>
                      </a:solidFill>
                      <a:prstDash val="solid"/>
                    </a:lnL>
                    <a:lnR w="57150" cmpd="sng">
                      <a:solidFill>
                        <a:srgbClr val="FF0000"/>
                      </a:solidFill>
                      <a:prstDash val="solid"/>
                    </a:lnR>
                    <a:lnT w="57150" cmpd="sng">
                      <a:solidFill>
                        <a:srgbClr val="FF0000"/>
                      </a:solidFill>
                      <a:prstDash val="solid"/>
                    </a:lnT>
                    <a:lnB w="57150" cmpd="sng">
                      <a:solidFill>
                        <a:srgbClr val="FF0000"/>
                      </a:solidFill>
                      <a:prstDash val="solid"/>
                    </a:lnB>
                    <a:solidFill>
                      <a:schemeClr val="accent2">
                        <a:lumMod val="20000"/>
                        <a:lumOff val="80000"/>
                      </a:schemeClr>
                    </a:solidFill>
                  </a:tcPr>
                </a:tc>
              </a:tr>
            </a:tbl>
          </a:graphicData>
        </a:graphic>
      </p:graphicFrame>
      <p:cxnSp>
        <p:nvCxnSpPr>
          <p:cNvPr id="113" name="Straight Connector 112"/>
          <p:cNvCxnSpPr/>
          <p:nvPr/>
        </p:nvCxnSpPr>
        <p:spPr>
          <a:xfrm flipH="1">
            <a:off x="16459205" y="14694230"/>
            <a:ext cx="1" cy="11625176"/>
          </a:xfrm>
          <a:prstGeom prst="line">
            <a:avLst/>
          </a:prstGeom>
          <a:ln w="63500">
            <a:solidFill>
              <a:schemeClr val="tx1"/>
            </a:solidFill>
            <a:prstDash val="dash"/>
          </a:ln>
        </p:spPr>
        <p:style>
          <a:lnRef idx="2">
            <a:schemeClr val="accent1"/>
          </a:lnRef>
          <a:fillRef idx="0">
            <a:schemeClr val="accent1"/>
          </a:fillRef>
          <a:effectRef idx="1">
            <a:schemeClr val="accent1"/>
          </a:effectRef>
          <a:fontRef idx="minor">
            <a:schemeClr val="tx1"/>
          </a:fontRef>
        </p:style>
      </p:cxnSp>
      <p:graphicFrame>
        <p:nvGraphicFramePr>
          <p:cNvPr id="23" name="Table 22"/>
          <p:cNvGraphicFramePr>
            <a:graphicFrameLocks noGrp="1"/>
          </p:cNvGraphicFramePr>
          <p:nvPr>
            <p:extLst>
              <p:ext uri="{D42A27DB-BD31-4B8C-83A1-F6EECF244321}">
                <p14:modId xmlns:p14="http://schemas.microsoft.com/office/powerpoint/2010/main" val="6504423"/>
              </p:ext>
            </p:extLst>
          </p:nvPr>
        </p:nvGraphicFramePr>
        <p:xfrm>
          <a:off x="10715957" y="22307060"/>
          <a:ext cx="11636881" cy="8199120"/>
        </p:xfrm>
        <a:graphic>
          <a:graphicData uri="http://schemas.openxmlformats.org/drawingml/2006/table">
            <a:tbl>
              <a:tblPr/>
              <a:tblGrid>
                <a:gridCol w="11636881"/>
              </a:tblGrid>
              <a:tr h="8024692">
                <a:tc>
                  <a:txBody>
                    <a:bodyPr/>
                    <a:lstStyle/>
                    <a:p>
                      <a:pPr marL="0" marR="0" lvl="0" indent="0" algn="ctr" defTabSz="1881012" rtl="0" eaLnBrk="1" fontAlgn="auto" latinLnBrk="0" hangingPunct="1">
                        <a:lnSpc>
                          <a:spcPct val="100000"/>
                        </a:lnSpc>
                        <a:spcBef>
                          <a:spcPts val="0"/>
                        </a:spcBef>
                        <a:spcAft>
                          <a:spcPts val="0"/>
                        </a:spcAft>
                        <a:buClrTx/>
                        <a:buSzTx/>
                        <a:buFont typeface="Arial"/>
                        <a:buNone/>
                        <a:tabLst/>
                        <a:defRPr/>
                      </a:pPr>
                      <a:r>
                        <a:rPr lang="en-US" sz="2800" b="1" kern="1200" dirty="0" smtClean="0">
                          <a:solidFill>
                            <a:schemeClr val="tx1"/>
                          </a:solidFill>
                          <a:effectLst/>
                          <a:latin typeface="Times"/>
                          <a:ea typeface="+mn-ea"/>
                          <a:cs typeface="Times"/>
                        </a:rPr>
                        <a:t>Potential</a:t>
                      </a:r>
                      <a:r>
                        <a:rPr lang="en-US" sz="2800" b="1" kern="1200" baseline="0" dirty="0" smtClean="0">
                          <a:solidFill>
                            <a:schemeClr val="tx1"/>
                          </a:solidFill>
                          <a:effectLst/>
                          <a:latin typeface="Times"/>
                          <a:ea typeface="+mn-ea"/>
                          <a:cs typeface="Times"/>
                        </a:rPr>
                        <a:t> Future Impacts</a:t>
                      </a:r>
                      <a:endParaRPr lang="en-US" sz="2800" b="1" kern="1200" dirty="0" smtClean="0">
                        <a:solidFill>
                          <a:schemeClr val="tx1"/>
                        </a:solidFill>
                        <a:effectLst/>
                        <a:latin typeface="Times"/>
                        <a:ea typeface="+mn-ea"/>
                        <a:cs typeface="Times"/>
                      </a:endParaRPr>
                    </a:p>
                    <a:p>
                      <a:pPr marL="0" marR="0">
                        <a:spcBef>
                          <a:spcPts val="0"/>
                        </a:spcBef>
                        <a:spcAft>
                          <a:spcPts val="0"/>
                        </a:spcAft>
                      </a:pPr>
                      <a:r>
                        <a:rPr lang="en-US" sz="2800" kern="1200" dirty="0" smtClean="0">
                          <a:solidFill>
                            <a:schemeClr val="tx1"/>
                          </a:solidFill>
                          <a:effectLst/>
                          <a:latin typeface="Times"/>
                          <a:ea typeface="+mn-ea"/>
                          <a:cs typeface="Times"/>
                        </a:rPr>
                        <a:t>The impacts caused by changing climate can severely impact riparian zones. </a:t>
                      </a:r>
                      <a:r>
                        <a:rPr lang="en-US" sz="2800" dirty="0" smtClean="0">
                          <a:effectLst/>
                          <a:latin typeface="Times"/>
                          <a:ea typeface="ＭＳ 明朝"/>
                          <a:cs typeface="Times"/>
                        </a:rPr>
                        <a:t> </a:t>
                      </a:r>
                    </a:p>
                    <a:p>
                      <a:pPr marL="0" marR="0">
                        <a:spcBef>
                          <a:spcPts val="0"/>
                        </a:spcBef>
                        <a:spcAft>
                          <a:spcPts val="0"/>
                        </a:spcAft>
                      </a:pPr>
                      <a:r>
                        <a:rPr lang="en-US" sz="2800" dirty="0" smtClean="0">
                          <a:effectLst/>
                          <a:latin typeface="Times"/>
                          <a:ea typeface="ＭＳ 明朝"/>
                          <a:cs typeface="Times"/>
                        </a:rPr>
                        <a:t>Annual average temperatures have increased ~0.56-1.1°C from coastal British Columbia to northwestern California over the 20th century</a:t>
                      </a:r>
                      <a:r>
                        <a:rPr lang="en-US" sz="2800" baseline="30000" dirty="0" smtClean="0">
                          <a:effectLst/>
                          <a:latin typeface="Times"/>
                          <a:ea typeface="ＭＳ 明朝"/>
                          <a:cs typeface="Times"/>
                        </a:rPr>
                        <a:t>5</a:t>
                      </a:r>
                      <a:r>
                        <a:rPr lang="en-US" sz="2800" baseline="0" dirty="0" smtClean="0">
                          <a:effectLst/>
                          <a:latin typeface="Times"/>
                          <a:ea typeface="ＭＳ 明朝"/>
                          <a:cs typeface="Times"/>
                        </a:rPr>
                        <a:t>.</a:t>
                      </a:r>
                      <a:endParaRPr lang="en-US" sz="2800" dirty="0" smtClean="0">
                        <a:effectLst/>
                        <a:latin typeface="Times"/>
                        <a:ea typeface="ＭＳ 明朝"/>
                        <a:cs typeface="Times"/>
                      </a:endParaRPr>
                    </a:p>
                    <a:p>
                      <a:pPr marL="0" marR="0" lvl="0" indent="0" algn="l" defTabSz="1881012" rtl="0" eaLnBrk="1" fontAlgn="auto" latinLnBrk="0" hangingPunct="1">
                        <a:lnSpc>
                          <a:spcPct val="100000"/>
                        </a:lnSpc>
                        <a:spcBef>
                          <a:spcPts val="0"/>
                        </a:spcBef>
                        <a:spcAft>
                          <a:spcPts val="0"/>
                        </a:spcAft>
                        <a:buClrTx/>
                        <a:buSzTx/>
                        <a:buFont typeface="Arial"/>
                        <a:buNone/>
                        <a:tabLst/>
                        <a:defRPr/>
                      </a:pPr>
                      <a:r>
                        <a:rPr lang="en-US" sz="2800" kern="1200" dirty="0" smtClean="0">
                          <a:solidFill>
                            <a:schemeClr val="tx1"/>
                          </a:solidFill>
                          <a:effectLst/>
                          <a:latin typeface="Times"/>
                          <a:ea typeface="+mn-ea"/>
                          <a:cs typeface="Times"/>
                        </a:rPr>
                        <a:t>As riparian zones are somewhat small and have a large diversity in inhabitants, these systems are particularly sensitive to disturbance and changes</a:t>
                      </a:r>
                      <a:r>
                        <a:rPr lang="en-US" sz="2800" kern="1200" baseline="30000" dirty="0" smtClean="0">
                          <a:solidFill>
                            <a:schemeClr val="tx1"/>
                          </a:solidFill>
                          <a:effectLst/>
                          <a:latin typeface="Times"/>
                          <a:ea typeface="+mn-ea"/>
                          <a:cs typeface="Times"/>
                        </a:rPr>
                        <a:t>7</a:t>
                      </a:r>
                      <a:r>
                        <a:rPr lang="en-US" sz="2800" kern="1200" dirty="0" smtClean="0">
                          <a:solidFill>
                            <a:schemeClr val="tx1"/>
                          </a:solidFill>
                          <a:effectLst/>
                          <a:latin typeface="Times"/>
                          <a:ea typeface="+mn-ea"/>
                          <a:cs typeface="Times"/>
                        </a:rPr>
                        <a:t>.  The best way to minimize the impacts to these changes is to maintain healthy riparian sites in their current locations</a:t>
                      </a:r>
                      <a:r>
                        <a:rPr lang="en-US" sz="2800" kern="1200" baseline="0" dirty="0" smtClean="0">
                          <a:solidFill>
                            <a:schemeClr val="tx1"/>
                          </a:solidFill>
                          <a:effectLst/>
                          <a:latin typeface="Times"/>
                          <a:ea typeface="+mn-ea"/>
                          <a:cs typeface="Times"/>
                        </a:rPr>
                        <a:t>. F</a:t>
                      </a:r>
                      <a:r>
                        <a:rPr lang="en-US" sz="2800" kern="1200" dirty="0" smtClean="0">
                          <a:solidFill>
                            <a:schemeClr val="tx1"/>
                          </a:solidFill>
                          <a:effectLst/>
                          <a:latin typeface="Times"/>
                          <a:ea typeface="+mn-ea"/>
                          <a:cs typeface="Times"/>
                        </a:rPr>
                        <a:t>or locations that have been degraded by human activities or are lacking in riparian biodiversity, Management efforts are beneficial.  If vegetation is replanted in these areas it can assist with lowering the speed of the water, stabilizing the banks, and providing a lower temperature of water for life forms.  Because</a:t>
                      </a:r>
                      <a:r>
                        <a:rPr lang="en-US" sz="2800" kern="1200" baseline="0" dirty="0" smtClean="0">
                          <a:solidFill>
                            <a:schemeClr val="tx1"/>
                          </a:solidFill>
                          <a:effectLst/>
                          <a:latin typeface="Times"/>
                          <a:ea typeface="+mn-ea"/>
                          <a:cs typeface="Times"/>
                        </a:rPr>
                        <a:t> we rely on riparian zones for fresh water, food, and protection from flooding, it is important that we facilitate healthy systems in Squamish.  Some of the impacts that may be felt in Squamish are increased winter precipitation resulting in higher winter/spring river flows and lower summer flows which causes a drop in soil moisture, and increased water temperature due to increased sun exposure, which is harmful to fish species.  These impacts can hurt the entire food web and cause changes within the ecosystem as a whole. </a:t>
                      </a:r>
                    </a:p>
                  </a:txBody>
                  <a:tcPr>
                    <a:lnL w="57150" cmpd="sng">
                      <a:solidFill>
                        <a:prstClr val="black"/>
                      </a:solidFill>
                      <a:prstDash val="solid"/>
                    </a:lnL>
                    <a:lnR w="57150" cmpd="sng">
                      <a:solidFill>
                        <a:prstClr val="black"/>
                      </a:solidFill>
                      <a:prstDash val="solid"/>
                    </a:lnR>
                    <a:lnT w="57150" cmpd="sng">
                      <a:solidFill>
                        <a:prstClr val="black"/>
                      </a:solidFill>
                      <a:prstDash val="solid"/>
                    </a:lnT>
                    <a:lnB w="57150" cmpd="sng">
                      <a:solidFill>
                        <a:prstClr val="black"/>
                      </a:solidFill>
                      <a:prstDash val="solid"/>
                    </a:lnB>
                    <a:solidFill>
                      <a:schemeClr val="bg1"/>
                    </a:solidFill>
                  </a:tcPr>
                </a:tc>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850163940"/>
              </p:ext>
            </p:extLst>
          </p:nvPr>
        </p:nvGraphicFramePr>
        <p:xfrm>
          <a:off x="804695" y="19572773"/>
          <a:ext cx="9110465" cy="5667188"/>
        </p:xfrm>
        <a:graphic>
          <a:graphicData uri="http://schemas.openxmlformats.org/drawingml/2006/table">
            <a:tbl>
              <a:tblPr/>
              <a:tblGrid>
                <a:gridCol w="9110465"/>
              </a:tblGrid>
              <a:tr h="5667188">
                <a:tc>
                  <a:txBody>
                    <a:bodyPr/>
                    <a:lstStyle/>
                    <a:p>
                      <a:pPr algn="ctr"/>
                      <a:r>
                        <a:rPr lang="en-US" sz="2800" b="1" dirty="0" smtClean="0">
                          <a:latin typeface="Arial"/>
                          <a:cs typeface="Arial"/>
                        </a:rPr>
                        <a:t>Benefits</a:t>
                      </a:r>
                      <a:r>
                        <a:rPr lang="en-US" sz="2800" b="1" baseline="0" dirty="0" smtClean="0">
                          <a:latin typeface="Arial"/>
                          <a:cs typeface="Arial"/>
                        </a:rPr>
                        <a:t> of a Healthy Riparian Zone</a:t>
                      </a:r>
                    </a:p>
                    <a:p>
                      <a:pPr marL="342900" indent="-342900" algn="l">
                        <a:buFont typeface="Arial"/>
                        <a:buChar char="•"/>
                      </a:pPr>
                      <a:r>
                        <a:rPr lang="en-US" sz="2800" baseline="0" dirty="0" smtClean="0">
                          <a:latin typeface="Times"/>
                          <a:cs typeface="Times"/>
                        </a:rPr>
                        <a:t>Plant roots assist in supporting the stream bank and preventing erosion.</a:t>
                      </a:r>
                      <a:r>
                        <a:rPr lang="en-US" sz="2800" baseline="30000" dirty="0" smtClean="0">
                          <a:latin typeface="Times"/>
                          <a:cs typeface="Times"/>
                        </a:rPr>
                        <a:t>1</a:t>
                      </a:r>
                      <a:r>
                        <a:rPr lang="en-US" sz="2800" baseline="0" dirty="0" smtClean="0">
                          <a:latin typeface="Times"/>
                          <a:cs typeface="Times"/>
                        </a:rPr>
                        <a:t> </a:t>
                      </a:r>
                    </a:p>
                    <a:p>
                      <a:pPr marL="342900" indent="-342900" algn="l">
                        <a:buFont typeface="Arial"/>
                        <a:buChar char="•"/>
                      </a:pPr>
                      <a:r>
                        <a:rPr lang="en-US" sz="2800" baseline="0" dirty="0" smtClean="0">
                          <a:latin typeface="Times"/>
                          <a:cs typeface="Times"/>
                        </a:rPr>
                        <a:t>High diversity of different types of wildlife habitat.</a:t>
                      </a:r>
                      <a:r>
                        <a:rPr lang="en-US" sz="2800" baseline="30000" dirty="0" smtClean="0">
                          <a:latin typeface="Times"/>
                          <a:cs typeface="Times"/>
                        </a:rPr>
                        <a:t>1</a:t>
                      </a:r>
                      <a:endParaRPr lang="en-US" sz="2800" baseline="0" dirty="0" smtClean="0">
                        <a:latin typeface="Times"/>
                        <a:cs typeface="Times"/>
                      </a:endParaRPr>
                    </a:p>
                    <a:p>
                      <a:pPr marL="342900" indent="-342900" algn="l">
                        <a:buFont typeface="Arial"/>
                        <a:buChar char="•"/>
                      </a:pPr>
                      <a:r>
                        <a:rPr lang="en-US" sz="2800" baseline="0" dirty="0" smtClean="0">
                          <a:latin typeface="Times"/>
                          <a:cs typeface="Times"/>
                        </a:rPr>
                        <a:t>As water drains into a stream, vegetation assists in filtering sediment and minerals which are then absorbed into the soil.</a:t>
                      </a:r>
                      <a:r>
                        <a:rPr lang="en-US" sz="2800" baseline="30000" dirty="0" smtClean="0">
                          <a:latin typeface="Times"/>
                          <a:cs typeface="Times"/>
                        </a:rPr>
                        <a:t>1</a:t>
                      </a:r>
                      <a:r>
                        <a:rPr lang="en-US" sz="2800" baseline="0" dirty="0" smtClean="0">
                          <a:latin typeface="Times"/>
                          <a:cs typeface="Times"/>
                        </a:rPr>
                        <a:t>  </a:t>
                      </a:r>
                    </a:p>
                    <a:p>
                      <a:pPr marL="342900" indent="-342900" algn="l">
                        <a:buFont typeface="Arial"/>
                        <a:buChar char="•"/>
                      </a:pPr>
                      <a:r>
                        <a:rPr lang="en-US" sz="2800" baseline="0" dirty="0" smtClean="0">
                          <a:latin typeface="Times"/>
                          <a:cs typeface="Times"/>
                        </a:rPr>
                        <a:t>60% of British Columbia’s threatened species live in riparian zones.</a:t>
                      </a:r>
                      <a:r>
                        <a:rPr lang="en-US" sz="2800" baseline="30000" dirty="0" smtClean="0">
                          <a:latin typeface="Times"/>
                          <a:cs typeface="Times"/>
                        </a:rPr>
                        <a:t>1</a:t>
                      </a:r>
                      <a:endParaRPr lang="en-US" sz="2800" baseline="0" dirty="0" smtClean="0">
                        <a:latin typeface="Times"/>
                        <a:cs typeface="Times"/>
                      </a:endParaRPr>
                    </a:p>
                    <a:p>
                      <a:pPr marL="342900" indent="-342900" algn="l">
                        <a:buFont typeface="Arial"/>
                        <a:buChar char="•"/>
                      </a:pPr>
                      <a:r>
                        <a:rPr lang="en-US" sz="2800" baseline="0" dirty="0" smtClean="0">
                          <a:latin typeface="Times"/>
                          <a:cs typeface="Times"/>
                        </a:rPr>
                        <a:t>Salmon will use this ecosystem as a spawning area for their eggs</a:t>
                      </a:r>
                      <a:r>
                        <a:rPr lang="en-US" sz="2800" baseline="30000" dirty="0" smtClean="0">
                          <a:latin typeface="Times"/>
                          <a:cs typeface="Times"/>
                        </a:rPr>
                        <a:t>2</a:t>
                      </a:r>
                      <a:endParaRPr lang="en-US" sz="2800" baseline="0" dirty="0" smtClean="0">
                        <a:latin typeface="Times"/>
                        <a:cs typeface="Times"/>
                      </a:endParaRPr>
                    </a:p>
                    <a:p>
                      <a:pPr marL="342900" indent="-342900" algn="l">
                        <a:buFont typeface="Arial"/>
                        <a:buChar char="•"/>
                      </a:pPr>
                      <a:r>
                        <a:rPr lang="en-US" sz="2800" baseline="0" dirty="0" smtClean="0">
                          <a:latin typeface="Times"/>
                          <a:cs typeface="Times"/>
                        </a:rPr>
                        <a:t>Leaf litter and logs in the riparian area provide habitat for small insects to live</a:t>
                      </a:r>
                      <a:endParaRPr lang="en-US" sz="2800" b="1" baseline="0" dirty="0" smtClean="0">
                        <a:latin typeface="Times"/>
                        <a:cs typeface="Times"/>
                      </a:endParaRPr>
                    </a:p>
                  </a:txBody>
                  <a:tcPr>
                    <a:lnL w="57150" cmpd="sng">
                      <a:solidFill>
                        <a:srgbClr val="0000FF"/>
                      </a:solidFill>
                      <a:prstDash val="solid"/>
                    </a:lnL>
                    <a:lnR w="57150" cmpd="sng">
                      <a:solidFill>
                        <a:srgbClr val="0000FF"/>
                      </a:solidFill>
                      <a:prstDash val="solid"/>
                    </a:lnR>
                    <a:lnT w="57150" cmpd="sng">
                      <a:solidFill>
                        <a:srgbClr val="0000FF"/>
                      </a:solidFill>
                      <a:prstDash val="solid"/>
                    </a:lnT>
                    <a:lnB w="57150" cmpd="sng">
                      <a:solidFill>
                        <a:srgbClr val="0000FF"/>
                      </a:solidFill>
                      <a:prstDash val="solid"/>
                    </a:lnB>
                    <a:solidFill>
                      <a:schemeClr val="tx2">
                        <a:lumMod val="20000"/>
                        <a:lumOff val="80000"/>
                      </a:schemeClr>
                    </a:solidFill>
                  </a:tcPr>
                </a:tc>
              </a:tr>
            </a:tbl>
          </a:graphicData>
        </a:graphic>
      </p:graphicFrame>
    </p:spTree>
    <p:extLst>
      <p:ext uri="{BB962C8B-B14F-4D97-AF65-F5344CB8AC3E}">
        <p14:creationId xmlns:p14="http://schemas.microsoft.com/office/powerpoint/2010/main" val="12424325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6105</TotalTime>
  <Words>634</Words>
  <Application>Microsoft Macintosh PowerPoint</Application>
  <PresentationFormat>Custom</PresentationFormat>
  <Paragraphs>69</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Kavanagh McGeough</dc:creator>
  <cp:lastModifiedBy>Kavanagh McGeough</cp:lastModifiedBy>
  <cp:revision>95</cp:revision>
  <dcterms:created xsi:type="dcterms:W3CDTF">2015-03-18T18:25:56Z</dcterms:created>
  <dcterms:modified xsi:type="dcterms:W3CDTF">2015-03-25T15:54:23Z</dcterms:modified>
</cp:coreProperties>
</file>