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
  </p:notesMasterIdLst>
  <p:sldIdLst>
    <p:sldId id="256" r:id="rId2"/>
  </p:sldIdLst>
  <p:sldSz cx="32918400" cy="32918400"/>
  <p:notesSz cx="6858000" cy="9144000"/>
  <p:defaultTextStyle>
    <a:defPPr>
      <a:defRPr lang="en-US"/>
    </a:defPPr>
    <a:lvl1pPr marL="0" algn="l" defTabSz="1755648" rtl="0" eaLnBrk="1" latinLnBrk="0" hangingPunct="1">
      <a:defRPr sz="3456" kern="1200">
        <a:solidFill>
          <a:schemeClr val="tx1"/>
        </a:solidFill>
        <a:latin typeface="+mn-lt"/>
        <a:ea typeface="+mn-ea"/>
        <a:cs typeface="+mn-cs"/>
      </a:defRPr>
    </a:lvl1pPr>
    <a:lvl2pPr marL="877824" algn="l" defTabSz="1755648" rtl="0" eaLnBrk="1" latinLnBrk="0" hangingPunct="1">
      <a:defRPr sz="3456" kern="1200">
        <a:solidFill>
          <a:schemeClr val="tx1"/>
        </a:solidFill>
        <a:latin typeface="+mn-lt"/>
        <a:ea typeface="+mn-ea"/>
        <a:cs typeface="+mn-cs"/>
      </a:defRPr>
    </a:lvl2pPr>
    <a:lvl3pPr marL="1755648" algn="l" defTabSz="1755648" rtl="0" eaLnBrk="1" latinLnBrk="0" hangingPunct="1">
      <a:defRPr sz="3456" kern="1200">
        <a:solidFill>
          <a:schemeClr val="tx1"/>
        </a:solidFill>
        <a:latin typeface="+mn-lt"/>
        <a:ea typeface="+mn-ea"/>
        <a:cs typeface="+mn-cs"/>
      </a:defRPr>
    </a:lvl3pPr>
    <a:lvl4pPr marL="2633472" algn="l" defTabSz="1755648" rtl="0" eaLnBrk="1" latinLnBrk="0" hangingPunct="1">
      <a:defRPr sz="3456" kern="1200">
        <a:solidFill>
          <a:schemeClr val="tx1"/>
        </a:solidFill>
        <a:latin typeface="+mn-lt"/>
        <a:ea typeface="+mn-ea"/>
        <a:cs typeface="+mn-cs"/>
      </a:defRPr>
    </a:lvl4pPr>
    <a:lvl5pPr marL="3511296" algn="l" defTabSz="1755648" rtl="0" eaLnBrk="1" latinLnBrk="0" hangingPunct="1">
      <a:defRPr sz="3456" kern="1200">
        <a:solidFill>
          <a:schemeClr val="tx1"/>
        </a:solidFill>
        <a:latin typeface="+mn-lt"/>
        <a:ea typeface="+mn-ea"/>
        <a:cs typeface="+mn-cs"/>
      </a:defRPr>
    </a:lvl5pPr>
    <a:lvl6pPr marL="4389120" algn="l" defTabSz="1755648" rtl="0" eaLnBrk="1" latinLnBrk="0" hangingPunct="1">
      <a:defRPr sz="3456" kern="1200">
        <a:solidFill>
          <a:schemeClr val="tx1"/>
        </a:solidFill>
        <a:latin typeface="+mn-lt"/>
        <a:ea typeface="+mn-ea"/>
        <a:cs typeface="+mn-cs"/>
      </a:defRPr>
    </a:lvl6pPr>
    <a:lvl7pPr marL="5266944" algn="l" defTabSz="1755648" rtl="0" eaLnBrk="1" latinLnBrk="0" hangingPunct="1">
      <a:defRPr sz="3456" kern="1200">
        <a:solidFill>
          <a:schemeClr val="tx1"/>
        </a:solidFill>
        <a:latin typeface="+mn-lt"/>
        <a:ea typeface="+mn-ea"/>
        <a:cs typeface="+mn-cs"/>
      </a:defRPr>
    </a:lvl7pPr>
    <a:lvl8pPr marL="6144768" algn="l" defTabSz="1755648" rtl="0" eaLnBrk="1" latinLnBrk="0" hangingPunct="1">
      <a:defRPr sz="3456" kern="1200">
        <a:solidFill>
          <a:schemeClr val="tx1"/>
        </a:solidFill>
        <a:latin typeface="+mn-lt"/>
        <a:ea typeface="+mn-ea"/>
        <a:cs typeface="+mn-cs"/>
      </a:defRPr>
    </a:lvl8pPr>
    <a:lvl9pPr marL="7022592" algn="l" defTabSz="1755648" rtl="0" eaLnBrk="1" latinLnBrk="0" hangingPunct="1">
      <a:defRPr sz="3456"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A6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9000" autoAdjust="0"/>
    <p:restoredTop sz="94660"/>
  </p:normalViewPr>
  <p:slideViewPr>
    <p:cSldViewPr snapToGrid="0">
      <p:cViewPr>
        <p:scale>
          <a:sx n="21" d="100"/>
          <a:sy n="21" d="100"/>
        </p:scale>
        <p:origin x="-1638" y="-90"/>
      </p:cViewPr>
      <p:guideLst>
        <p:guide orient="horz" pos="10368"/>
        <p:guide pos="103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99F5CF-34F6-4E8E-9D5A-654E39C6A45F}" type="doc">
      <dgm:prSet loTypeId="urn:microsoft.com/office/officeart/2005/8/layout/vList4" loCatId="list" qsTypeId="urn:microsoft.com/office/officeart/2005/8/quickstyle/simple1" qsCatId="simple" csTypeId="urn:microsoft.com/office/officeart/2005/8/colors/accent5_2" csCatId="accent5" phldr="1"/>
      <dgm:spPr/>
      <dgm:t>
        <a:bodyPr/>
        <a:lstStyle/>
        <a:p>
          <a:endParaRPr lang="en-CA"/>
        </a:p>
      </dgm:t>
    </dgm:pt>
    <dgm:pt modelId="{44A72422-BE60-4323-B290-731E9A4984D5}">
      <dgm:prSet phldrT="[Text]" custT="1"/>
      <dgm:spPr/>
      <dgm:t>
        <a:bodyPr/>
        <a:lstStyle/>
        <a:p>
          <a:r>
            <a:rPr lang="en-CA" sz="2100" b="1" i="0" dirty="0" smtClean="0">
              <a:latin typeface="Times New Roman" panose="02020603050405020304" pitchFamily="18" charset="0"/>
              <a:cs typeface="Times New Roman" panose="02020603050405020304" pitchFamily="18" charset="0"/>
            </a:rPr>
            <a:t>Solar Radiation</a:t>
          </a:r>
        </a:p>
        <a:p>
          <a:r>
            <a:rPr lang="en-CA" sz="2200" b="0" dirty="0" smtClean="0">
              <a:latin typeface="Times New Roman" panose="02020603050405020304" pitchFamily="18" charset="0"/>
              <a:cs typeface="Times New Roman" panose="02020603050405020304" pitchFamily="18" charset="0"/>
            </a:rPr>
            <a:t>This climate driver is determined by rotations known as </a:t>
          </a:r>
          <a:r>
            <a:rPr lang="en-CA" sz="2200" b="0" dirty="0" err="1" smtClean="0">
              <a:latin typeface="Times New Roman" panose="02020603050405020304" pitchFamily="18" charset="0"/>
              <a:cs typeface="Times New Roman" panose="02020603050405020304" pitchFamily="18" charset="0"/>
            </a:rPr>
            <a:t>Milankovitch</a:t>
          </a:r>
          <a:r>
            <a:rPr lang="en-CA" sz="2200" b="0" dirty="0" smtClean="0">
              <a:latin typeface="Times New Roman" panose="02020603050405020304" pitchFamily="18" charset="0"/>
              <a:cs typeface="Times New Roman" panose="02020603050405020304" pitchFamily="18" charset="0"/>
            </a:rPr>
            <a:t> cycles in which the orbital shape, tilt, and wiggle of earth around its axis vary. These cycles each change every tens of thousands of years. The sun also goes through 11 year cycles, as seen on the </a:t>
          </a:r>
          <a:r>
            <a:rPr lang="en-CA" sz="2200" b="0" dirty="0" smtClean="0">
              <a:latin typeface="Times New Roman" panose="02020603050405020304" pitchFamily="18" charset="0"/>
              <a:cs typeface="Times New Roman" panose="02020603050405020304" pitchFamily="18" charset="0"/>
            </a:rPr>
            <a:t>left diagram. </a:t>
          </a:r>
          <a:r>
            <a:rPr lang="en-CA" sz="2200" b="0" dirty="0" smtClean="0">
              <a:latin typeface="Times New Roman" panose="02020603050405020304" pitchFamily="18" charset="0"/>
              <a:cs typeface="Times New Roman" panose="02020603050405020304" pitchFamily="18" charset="0"/>
            </a:rPr>
            <a:t>Over the past 3 decades, solar radiation is decreasing on average. (4)</a:t>
          </a:r>
          <a:endParaRPr lang="en-CA" sz="2200" b="0" dirty="0">
            <a:latin typeface="Times New Roman" panose="02020603050405020304" pitchFamily="18" charset="0"/>
            <a:cs typeface="Times New Roman" panose="02020603050405020304" pitchFamily="18" charset="0"/>
          </a:endParaRPr>
        </a:p>
      </dgm:t>
    </dgm:pt>
    <dgm:pt modelId="{A1684342-78B6-46F6-B6E9-9DF27392F845}" type="parTrans" cxnId="{D2D37CE7-FB2E-4C7E-9A7B-F3299C4D3D7E}">
      <dgm:prSet/>
      <dgm:spPr/>
      <dgm:t>
        <a:bodyPr/>
        <a:lstStyle/>
        <a:p>
          <a:endParaRPr lang="en-CA"/>
        </a:p>
      </dgm:t>
    </dgm:pt>
    <dgm:pt modelId="{36D44D02-1D3F-4579-B81B-70EE26E2BC47}" type="sibTrans" cxnId="{D2D37CE7-FB2E-4C7E-9A7B-F3299C4D3D7E}">
      <dgm:prSet/>
      <dgm:spPr/>
      <dgm:t>
        <a:bodyPr/>
        <a:lstStyle/>
        <a:p>
          <a:endParaRPr lang="en-CA"/>
        </a:p>
      </dgm:t>
    </dgm:pt>
    <dgm:pt modelId="{35EDBA5A-0933-4DD0-8A43-FAC478B2EF18}">
      <dgm:prSet phldrT="[Text]" custT="1"/>
      <dgm:spPr/>
      <dgm:t>
        <a:bodyPr/>
        <a:lstStyle/>
        <a:p>
          <a:r>
            <a:rPr lang="en-CA" sz="2200" b="1" dirty="0" smtClean="0">
              <a:latin typeface="Times New Roman" panose="02020603050405020304" pitchFamily="18" charset="0"/>
              <a:cs typeface="Times New Roman" panose="02020603050405020304" pitchFamily="18" charset="0"/>
            </a:rPr>
            <a:t>Volcanoes and Bolide Impacts</a:t>
          </a:r>
        </a:p>
        <a:p>
          <a:r>
            <a:rPr lang="en-CA" sz="2200" dirty="0" smtClean="0">
              <a:latin typeface="Times New Roman" panose="02020603050405020304" pitchFamily="18" charset="0"/>
              <a:cs typeface="Times New Roman" panose="02020603050405020304" pitchFamily="18" charset="0"/>
            </a:rPr>
            <a:t>These rare events cause short-term heating and then long-term cooling. When a volcano erupts or a comet strikes the earth, large amounts of particulate matter are released into the atmosphere which block the sun’s rays and cool the atmosphere</a:t>
          </a:r>
          <a:r>
            <a:rPr lang="en-CA" sz="1800" dirty="0" smtClean="0">
              <a:latin typeface="Times New Roman" panose="02020603050405020304" pitchFamily="18" charset="0"/>
              <a:cs typeface="Times New Roman" panose="02020603050405020304" pitchFamily="18" charset="0"/>
            </a:rPr>
            <a:t>.(4)</a:t>
          </a:r>
          <a:endParaRPr lang="en-CA" sz="1800" dirty="0">
            <a:latin typeface="Times New Roman" panose="02020603050405020304" pitchFamily="18" charset="0"/>
            <a:cs typeface="Times New Roman" panose="02020603050405020304" pitchFamily="18" charset="0"/>
          </a:endParaRPr>
        </a:p>
      </dgm:t>
    </dgm:pt>
    <dgm:pt modelId="{E841AA2E-C333-44D9-B5A8-7EF5D991B64F}" type="parTrans" cxnId="{1EEA4B54-7334-409C-8A2A-B1244C72ADCB}">
      <dgm:prSet/>
      <dgm:spPr/>
      <dgm:t>
        <a:bodyPr/>
        <a:lstStyle/>
        <a:p>
          <a:endParaRPr lang="en-CA"/>
        </a:p>
      </dgm:t>
    </dgm:pt>
    <dgm:pt modelId="{B761AE52-A871-403D-B3E1-0A7F351A017E}" type="sibTrans" cxnId="{1EEA4B54-7334-409C-8A2A-B1244C72ADCB}">
      <dgm:prSet/>
      <dgm:spPr/>
      <dgm:t>
        <a:bodyPr/>
        <a:lstStyle/>
        <a:p>
          <a:endParaRPr lang="en-CA"/>
        </a:p>
      </dgm:t>
    </dgm:pt>
    <dgm:pt modelId="{31418F8D-3374-47BC-962C-A882B34404DB}">
      <dgm:prSet phldrT="[Text]" custT="1"/>
      <dgm:spPr/>
      <dgm:t>
        <a:bodyPr/>
        <a:lstStyle/>
        <a:p>
          <a:r>
            <a:rPr lang="en-CA" sz="2400" b="1" dirty="0" smtClean="0">
              <a:latin typeface="Times New Roman" panose="02020603050405020304" pitchFamily="18" charset="0"/>
              <a:cs typeface="Times New Roman" panose="02020603050405020304" pitchFamily="18" charset="0"/>
            </a:rPr>
            <a:t>Greenhouse effect </a:t>
          </a:r>
        </a:p>
        <a:p>
          <a:r>
            <a:rPr lang="en-CA" sz="2200" dirty="0" smtClean="0">
              <a:latin typeface="Times New Roman" panose="02020603050405020304" pitchFamily="18" charset="0"/>
              <a:cs typeface="Times New Roman" panose="02020603050405020304" pitchFamily="18" charset="0"/>
            </a:rPr>
            <a:t>The greenhouse effect acts to warm the planet by trapping in heat energy. Greenhouse gases including CO₂ and Methane bounce heat energy leaving the earth back down, acting as a gaseous blanket. (4)</a:t>
          </a:r>
          <a:endParaRPr lang="en-CA" sz="2200" dirty="0">
            <a:latin typeface="Times New Roman" panose="02020603050405020304" pitchFamily="18" charset="0"/>
            <a:cs typeface="Times New Roman" panose="02020603050405020304" pitchFamily="18" charset="0"/>
          </a:endParaRPr>
        </a:p>
      </dgm:t>
    </dgm:pt>
    <dgm:pt modelId="{501BA473-FC7C-48B1-BDAD-3E85F076A0E2}" type="parTrans" cxnId="{D8361455-3260-4C3F-8EC7-57B3CE1C1110}">
      <dgm:prSet/>
      <dgm:spPr/>
      <dgm:t>
        <a:bodyPr/>
        <a:lstStyle/>
        <a:p>
          <a:endParaRPr lang="en-CA"/>
        </a:p>
      </dgm:t>
    </dgm:pt>
    <dgm:pt modelId="{25E7D53F-0700-41B8-8302-C36BE5C1ADE3}" type="sibTrans" cxnId="{D8361455-3260-4C3F-8EC7-57B3CE1C1110}">
      <dgm:prSet/>
      <dgm:spPr/>
      <dgm:t>
        <a:bodyPr/>
        <a:lstStyle/>
        <a:p>
          <a:endParaRPr lang="en-CA"/>
        </a:p>
      </dgm:t>
    </dgm:pt>
    <dgm:pt modelId="{2C323B52-6E68-49C6-9F02-111B1A22467D}" type="pres">
      <dgm:prSet presAssocID="{C599F5CF-34F6-4E8E-9D5A-654E39C6A45F}" presName="linear" presStyleCnt="0">
        <dgm:presLayoutVars>
          <dgm:dir/>
          <dgm:resizeHandles val="exact"/>
        </dgm:presLayoutVars>
      </dgm:prSet>
      <dgm:spPr/>
      <dgm:t>
        <a:bodyPr/>
        <a:lstStyle/>
        <a:p>
          <a:endParaRPr lang="en-CA"/>
        </a:p>
      </dgm:t>
    </dgm:pt>
    <dgm:pt modelId="{D9C10401-0637-4F6F-B168-F8E293CD142A}" type="pres">
      <dgm:prSet presAssocID="{44A72422-BE60-4323-B290-731E9A4984D5}" presName="comp" presStyleCnt="0"/>
      <dgm:spPr/>
    </dgm:pt>
    <dgm:pt modelId="{60FF2985-A36E-48E5-AD52-8A2DDCF97580}" type="pres">
      <dgm:prSet presAssocID="{44A72422-BE60-4323-B290-731E9A4984D5}" presName="box" presStyleLbl="node1" presStyleIdx="0" presStyleCnt="3" custScaleX="54842" custScaleY="76211" custLinFactNeighborX="12465" custLinFactNeighborY="47156"/>
      <dgm:spPr/>
      <dgm:t>
        <a:bodyPr/>
        <a:lstStyle/>
        <a:p>
          <a:endParaRPr lang="en-CA"/>
        </a:p>
      </dgm:t>
    </dgm:pt>
    <dgm:pt modelId="{034F1794-9E5F-44B6-8E9D-F06E344B120E}" type="pres">
      <dgm:prSet presAssocID="{44A72422-BE60-4323-B290-731E9A4984D5}" presName="img" presStyleLbl="fgImgPlace1" presStyleIdx="0" presStyleCnt="3" custLinFactNeighborX="-395" custLinFactNeighborY="3149"/>
      <dgm:spPr>
        <a:noFill/>
        <a:ln>
          <a:solidFill>
            <a:schemeClr val="accent1">
              <a:lumMod val="20000"/>
              <a:lumOff val="80000"/>
            </a:schemeClr>
          </a:solidFill>
        </a:ln>
        <a:effectLst>
          <a:softEdge rad="127000"/>
        </a:effectLst>
      </dgm:spPr>
    </dgm:pt>
    <dgm:pt modelId="{5310A152-AB13-4F3B-912F-C75A59288502}" type="pres">
      <dgm:prSet presAssocID="{44A72422-BE60-4323-B290-731E9A4984D5}" presName="text" presStyleLbl="node1" presStyleIdx="0" presStyleCnt="3">
        <dgm:presLayoutVars>
          <dgm:bulletEnabled val="1"/>
        </dgm:presLayoutVars>
      </dgm:prSet>
      <dgm:spPr/>
      <dgm:t>
        <a:bodyPr/>
        <a:lstStyle/>
        <a:p>
          <a:endParaRPr lang="en-CA"/>
        </a:p>
      </dgm:t>
    </dgm:pt>
    <dgm:pt modelId="{ABE17242-2D0C-4631-9145-812C1830D02D}" type="pres">
      <dgm:prSet presAssocID="{36D44D02-1D3F-4579-B81B-70EE26E2BC47}" presName="spacer" presStyleCnt="0"/>
      <dgm:spPr/>
    </dgm:pt>
    <dgm:pt modelId="{DF0AC0B4-C71E-4F26-9F4F-0538392E9151}" type="pres">
      <dgm:prSet presAssocID="{35EDBA5A-0933-4DD0-8A43-FAC478B2EF18}" presName="comp" presStyleCnt="0"/>
      <dgm:spPr/>
    </dgm:pt>
    <dgm:pt modelId="{F61E4994-E9D9-4C3D-91A4-B72BE849446D}" type="pres">
      <dgm:prSet presAssocID="{35EDBA5A-0933-4DD0-8A43-FAC478B2EF18}" presName="box" presStyleLbl="node1" presStyleIdx="1" presStyleCnt="3" custScaleX="54805" custScaleY="70092" custLinFactNeighborX="12471" custLinFactNeighborY="28576"/>
      <dgm:spPr/>
      <dgm:t>
        <a:bodyPr/>
        <a:lstStyle/>
        <a:p>
          <a:endParaRPr lang="en-CA"/>
        </a:p>
      </dgm:t>
    </dgm:pt>
    <dgm:pt modelId="{9E2D255A-8478-4454-942C-45BAA0CB5E3F}" type="pres">
      <dgm:prSet presAssocID="{35EDBA5A-0933-4DD0-8A43-FAC478B2EF18}" presName="img" presStyleLbl="fgImgPlace1" presStyleIdx="1" presStyleCnt="3"/>
      <dgm:spPr/>
    </dgm:pt>
    <dgm:pt modelId="{977DACFA-1098-4502-A1EF-FB7AD132B1AC}" type="pres">
      <dgm:prSet presAssocID="{35EDBA5A-0933-4DD0-8A43-FAC478B2EF18}" presName="text" presStyleLbl="node1" presStyleIdx="1" presStyleCnt="3">
        <dgm:presLayoutVars>
          <dgm:bulletEnabled val="1"/>
        </dgm:presLayoutVars>
      </dgm:prSet>
      <dgm:spPr/>
      <dgm:t>
        <a:bodyPr/>
        <a:lstStyle/>
        <a:p>
          <a:endParaRPr lang="en-CA"/>
        </a:p>
      </dgm:t>
    </dgm:pt>
    <dgm:pt modelId="{38932337-E6DF-4A43-9F66-DF3ACAD13E53}" type="pres">
      <dgm:prSet presAssocID="{B761AE52-A871-403D-B3E1-0A7F351A017E}" presName="spacer" presStyleCnt="0"/>
      <dgm:spPr/>
    </dgm:pt>
    <dgm:pt modelId="{75267923-1AAC-4490-8C52-3DEA5916EDD3}" type="pres">
      <dgm:prSet presAssocID="{31418F8D-3374-47BC-962C-A882B34404DB}" presName="comp" presStyleCnt="0"/>
      <dgm:spPr/>
    </dgm:pt>
    <dgm:pt modelId="{FA79C952-94D2-4F7B-9C44-2505AEC7BFF0}" type="pres">
      <dgm:prSet presAssocID="{31418F8D-3374-47BC-962C-A882B34404DB}" presName="box" presStyleLbl="node1" presStyleIdx="2" presStyleCnt="3" custScaleX="55024" custScaleY="68922" custLinFactNeighborX="7740" custLinFactNeighborY="11149"/>
      <dgm:spPr/>
      <dgm:t>
        <a:bodyPr/>
        <a:lstStyle/>
        <a:p>
          <a:endParaRPr lang="en-CA"/>
        </a:p>
      </dgm:t>
    </dgm:pt>
    <dgm:pt modelId="{03AA6443-77BA-4F40-BA81-C5CB3486359B}" type="pres">
      <dgm:prSet presAssocID="{31418F8D-3374-47BC-962C-A882B34404DB}" presName="img" presStyleLbl="fgImgPlace1" presStyleIdx="2" presStyleCnt="3" custScaleX="193585" custScaleY="98439"/>
      <dgm:spPr>
        <a:noFill/>
        <a:effectLst>
          <a:softEdge rad="635000"/>
        </a:effectLst>
      </dgm:spPr>
    </dgm:pt>
    <dgm:pt modelId="{D9DCA8AA-8239-4B3B-A930-CDE4FDDCD1BE}" type="pres">
      <dgm:prSet presAssocID="{31418F8D-3374-47BC-962C-A882B34404DB}" presName="text" presStyleLbl="node1" presStyleIdx="2" presStyleCnt="3">
        <dgm:presLayoutVars>
          <dgm:bulletEnabled val="1"/>
        </dgm:presLayoutVars>
      </dgm:prSet>
      <dgm:spPr/>
      <dgm:t>
        <a:bodyPr/>
        <a:lstStyle/>
        <a:p>
          <a:endParaRPr lang="en-CA"/>
        </a:p>
      </dgm:t>
    </dgm:pt>
  </dgm:ptLst>
  <dgm:cxnLst>
    <dgm:cxn modelId="{7250F90F-35D9-4A4D-A9CD-E06061E4090B}" type="presOf" srcId="{44A72422-BE60-4323-B290-731E9A4984D5}" destId="{5310A152-AB13-4F3B-912F-C75A59288502}" srcOrd="1" destOrd="0" presId="urn:microsoft.com/office/officeart/2005/8/layout/vList4"/>
    <dgm:cxn modelId="{6BF6A6A1-C092-4E09-B536-05201CDD33F8}" type="presOf" srcId="{35EDBA5A-0933-4DD0-8A43-FAC478B2EF18}" destId="{977DACFA-1098-4502-A1EF-FB7AD132B1AC}" srcOrd="1" destOrd="0" presId="urn:microsoft.com/office/officeart/2005/8/layout/vList4"/>
    <dgm:cxn modelId="{373D3630-CC83-460E-8702-DE55C8A0621E}" type="presOf" srcId="{44A72422-BE60-4323-B290-731E9A4984D5}" destId="{60FF2985-A36E-48E5-AD52-8A2DDCF97580}" srcOrd="0" destOrd="0" presId="urn:microsoft.com/office/officeart/2005/8/layout/vList4"/>
    <dgm:cxn modelId="{D2D37CE7-FB2E-4C7E-9A7B-F3299C4D3D7E}" srcId="{C599F5CF-34F6-4E8E-9D5A-654E39C6A45F}" destId="{44A72422-BE60-4323-B290-731E9A4984D5}" srcOrd="0" destOrd="0" parTransId="{A1684342-78B6-46F6-B6E9-9DF27392F845}" sibTransId="{36D44D02-1D3F-4579-B81B-70EE26E2BC47}"/>
    <dgm:cxn modelId="{6583068F-18D0-4B77-AF68-4915E554CA74}" type="presOf" srcId="{31418F8D-3374-47BC-962C-A882B34404DB}" destId="{FA79C952-94D2-4F7B-9C44-2505AEC7BFF0}" srcOrd="0" destOrd="0" presId="urn:microsoft.com/office/officeart/2005/8/layout/vList4"/>
    <dgm:cxn modelId="{1EEA4B54-7334-409C-8A2A-B1244C72ADCB}" srcId="{C599F5CF-34F6-4E8E-9D5A-654E39C6A45F}" destId="{35EDBA5A-0933-4DD0-8A43-FAC478B2EF18}" srcOrd="1" destOrd="0" parTransId="{E841AA2E-C333-44D9-B5A8-7EF5D991B64F}" sibTransId="{B761AE52-A871-403D-B3E1-0A7F351A017E}"/>
    <dgm:cxn modelId="{E500395A-5DE5-4A4B-9E1E-1586981E6DEA}" type="presOf" srcId="{35EDBA5A-0933-4DD0-8A43-FAC478B2EF18}" destId="{F61E4994-E9D9-4C3D-91A4-B72BE849446D}" srcOrd="0" destOrd="0" presId="urn:microsoft.com/office/officeart/2005/8/layout/vList4"/>
    <dgm:cxn modelId="{D8361455-3260-4C3F-8EC7-57B3CE1C1110}" srcId="{C599F5CF-34F6-4E8E-9D5A-654E39C6A45F}" destId="{31418F8D-3374-47BC-962C-A882B34404DB}" srcOrd="2" destOrd="0" parTransId="{501BA473-FC7C-48B1-BDAD-3E85F076A0E2}" sibTransId="{25E7D53F-0700-41B8-8302-C36BE5C1ADE3}"/>
    <dgm:cxn modelId="{00CF7761-19D2-4EC3-9D78-BD5825AB1973}" type="presOf" srcId="{31418F8D-3374-47BC-962C-A882B34404DB}" destId="{D9DCA8AA-8239-4B3B-A930-CDE4FDDCD1BE}" srcOrd="1" destOrd="0" presId="urn:microsoft.com/office/officeart/2005/8/layout/vList4"/>
    <dgm:cxn modelId="{D2F2BDE5-C5FA-4541-825F-345E7AAA95D5}" type="presOf" srcId="{C599F5CF-34F6-4E8E-9D5A-654E39C6A45F}" destId="{2C323B52-6E68-49C6-9F02-111B1A22467D}" srcOrd="0" destOrd="0" presId="urn:microsoft.com/office/officeart/2005/8/layout/vList4"/>
    <dgm:cxn modelId="{1FAB61EE-4EE8-4292-9DFB-BEE1498228F8}" type="presParOf" srcId="{2C323B52-6E68-49C6-9F02-111B1A22467D}" destId="{D9C10401-0637-4F6F-B168-F8E293CD142A}" srcOrd="0" destOrd="0" presId="urn:microsoft.com/office/officeart/2005/8/layout/vList4"/>
    <dgm:cxn modelId="{94DE9DCE-D706-45D0-988A-F3B71F40002F}" type="presParOf" srcId="{D9C10401-0637-4F6F-B168-F8E293CD142A}" destId="{60FF2985-A36E-48E5-AD52-8A2DDCF97580}" srcOrd="0" destOrd="0" presId="urn:microsoft.com/office/officeart/2005/8/layout/vList4"/>
    <dgm:cxn modelId="{9804585D-2A03-4ED0-8641-7EE46543227A}" type="presParOf" srcId="{D9C10401-0637-4F6F-B168-F8E293CD142A}" destId="{034F1794-9E5F-44B6-8E9D-F06E344B120E}" srcOrd="1" destOrd="0" presId="urn:microsoft.com/office/officeart/2005/8/layout/vList4"/>
    <dgm:cxn modelId="{F11790DD-D892-4E11-9884-BE5BAC012CAD}" type="presParOf" srcId="{D9C10401-0637-4F6F-B168-F8E293CD142A}" destId="{5310A152-AB13-4F3B-912F-C75A59288502}" srcOrd="2" destOrd="0" presId="urn:microsoft.com/office/officeart/2005/8/layout/vList4"/>
    <dgm:cxn modelId="{5BC6E78A-C697-4416-9D92-6D90CAE0B723}" type="presParOf" srcId="{2C323B52-6E68-49C6-9F02-111B1A22467D}" destId="{ABE17242-2D0C-4631-9145-812C1830D02D}" srcOrd="1" destOrd="0" presId="urn:microsoft.com/office/officeart/2005/8/layout/vList4"/>
    <dgm:cxn modelId="{B7A54E61-948D-46E9-BD88-8B84B2D22D9C}" type="presParOf" srcId="{2C323B52-6E68-49C6-9F02-111B1A22467D}" destId="{DF0AC0B4-C71E-4F26-9F4F-0538392E9151}" srcOrd="2" destOrd="0" presId="urn:microsoft.com/office/officeart/2005/8/layout/vList4"/>
    <dgm:cxn modelId="{D9FEF663-709D-4A69-B5CE-C7E356BF3961}" type="presParOf" srcId="{DF0AC0B4-C71E-4F26-9F4F-0538392E9151}" destId="{F61E4994-E9D9-4C3D-91A4-B72BE849446D}" srcOrd="0" destOrd="0" presId="urn:microsoft.com/office/officeart/2005/8/layout/vList4"/>
    <dgm:cxn modelId="{C05D5F16-6255-4F10-AC38-8FC680ADFE4B}" type="presParOf" srcId="{DF0AC0B4-C71E-4F26-9F4F-0538392E9151}" destId="{9E2D255A-8478-4454-942C-45BAA0CB5E3F}" srcOrd="1" destOrd="0" presId="urn:microsoft.com/office/officeart/2005/8/layout/vList4"/>
    <dgm:cxn modelId="{02AF2E7F-97B5-4D28-A379-3A47BEBE539B}" type="presParOf" srcId="{DF0AC0B4-C71E-4F26-9F4F-0538392E9151}" destId="{977DACFA-1098-4502-A1EF-FB7AD132B1AC}" srcOrd="2" destOrd="0" presId="urn:microsoft.com/office/officeart/2005/8/layout/vList4"/>
    <dgm:cxn modelId="{DFBAB019-F34C-4DCA-9286-E00E45E8E9A8}" type="presParOf" srcId="{2C323B52-6E68-49C6-9F02-111B1A22467D}" destId="{38932337-E6DF-4A43-9F66-DF3ACAD13E53}" srcOrd="3" destOrd="0" presId="urn:microsoft.com/office/officeart/2005/8/layout/vList4"/>
    <dgm:cxn modelId="{6A1D800C-0ADD-4B25-942F-DA1D5884E21A}" type="presParOf" srcId="{2C323B52-6E68-49C6-9F02-111B1A22467D}" destId="{75267923-1AAC-4490-8C52-3DEA5916EDD3}" srcOrd="4" destOrd="0" presId="urn:microsoft.com/office/officeart/2005/8/layout/vList4"/>
    <dgm:cxn modelId="{2CBCAFFA-732A-476C-8DE4-CB3A1F600E63}" type="presParOf" srcId="{75267923-1AAC-4490-8C52-3DEA5916EDD3}" destId="{FA79C952-94D2-4F7B-9C44-2505AEC7BFF0}" srcOrd="0" destOrd="0" presId="urn:microsoft.com/office/officeart/2005/8/layout/vList4"/>
    <dgm:cxn modelId="{311F9215-64A2-4F1B-B41E-8C50255F3312}" type="presParOf" srcId="{75267923-1AAC-4490-8C52-3DEA5916EDD3}" destId="{03AA6443-77BA-4F40-BA81-C5CB3486359B}" srcOrd="1" destOrd="0" presId="urn:microsoft.com/office/officeart/2005/8/layout/vList4"/>
    <dgm:cxn modelId="{A4D521B0-0FEA-454D-86BB-1596922DB08C}" type="presParOf" srcId="{75267923-1AAC-4490-8C52-3DEA5916EDD3}" destId="{D9DCA8AA-8239-4B3B-A930-CDE4FDDCD1BE}" srcOrd="2" destOrd="0" presId="urn:microsoft.com/office/officeart/2005/8/layout/vList4"/>
  </dgm:cxnLst>
  <dgm:bg>
    <a:effectLst>
      <a:glow rad="127000">
        <a:schemeClr val="accent1">
          <a:alpha val="0"/>
        </a:schemeClr>
      </a:glow>
      <a:softEdge rad="1270000"/>
    </a:effect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F2985-A36E-48E5-AD52-8A2DDCF97580}">
      <dsp:nvSpPr>
        <dsp:cNvPr id="0" name=""/>
        <dsp:cNvSpPr/>
      </dsp:nvSpPr>
      <dsp:spPr>
        <a:xfrm>
          <a:off x="6457822" y="1648575"/>
          <a:ext cx="7842683" cy="256143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CA" sz="2100" b="1" i="0" kern="1200" dirty="0" smtClean="0">
              <a:latin typeface="Times New Roman" panose="02020603050405020304" pitchFamily="18" charset="0"/>
              <a:cs typeface="Times New Roman" panose="02020603050405020304" pitchFamily="18" charset="0"/>
            </a:rPr>
            <a:t>Solar Radiation</a:t>
          </a:r>
        </a:p>
        <a:p>
          <a:pPr lvl="0" algn="l" defTabSz="933450">
            <a:lnSpc>
              <a:spcPct val="90000"/>
            </a:lnSpc>
            <a:spcBef>
              <a:spcPct val="0"/>
            </a:spcBef>
            <a:spcAft>
              <a:spcPct val="35000"/>
            </a:spcAft>
          </a:pPr>
          <a:r>
            <a:rPr lang="en-CA" sz="2200" b="0" kern="1200" dirty="0" smtClean="0">
              <a:latin typeface="Times New Roman" panose="02020603050405020304" pitchFamily="18" charset="0"/>
              <a:cs typeface="Times New Roman" panose="02020603050405020304" pitchFamily="18" charset="0"/>
            </a:rPr>
            <a:t>This climate driver is determined by rotations known as </a:t>
          </a:r>
          <a:r>
            <a:rPr lang="en-CA" sz="2200" b="0" kern="1200" dirty="0" err="1" smtClean="0">
              <a:latin typeface="Times New Roman" panose="02020603050405020304" pitchFamily="18" charset="0"/>
              <a:cs typeface="Times New Roman" panose="02020603050405020304" pitchFamily="18" charset="0"/>
            </a:rPr>
            <a:t>Milankovitch</a:t>
          </a:r>
          <a:r>
            <a:rPr lang="en-CA" sz="2200" b="0" kern="1200" dirty="0" smtClean="0">
              <a:latin typeface="Times New Roman" panose="02020603050405020304" pitchFamily="18" charset="0"/>
              <a:cs typeface="Times New Roman" panose="02020603050405020304" pitchFamily="18" charset="0"/>
            </a:rPr>
            <a:t> cycles in which the orbital shape, tilt, and wiggle of earth around its axis vary. These cycles each change every tens of thousands of years. The sun also goes through 11 year cycles, as seen on the </a:t>
          </a:r>
          <a:r>
            <a:rPr lang="en-CA" sz="2200" b="0" kern="1200" dirty="0" smtClean="0">
              <a:latin typeface="Times New Roman" panose="02020603050405020304" pitchFamily="18" charset="0"/>
              <a:cs typeface="Times New Roman" panose="02020603050405020304" pitchFamily="18" charset="0"/>
            </a:rPr>
            <a:t>left diagram. </a:t>
          </a:r>
          <a:r>
            <a:rPr lang="en-CA" sz="2200" b="0" kern="1200" dirty="0" smtClean="0">
              <a:latin typeface="Times New Roman" panose="02020603050405020304" pitchFamily="18" charset="0"/>
              <a:cs typeface="Times New Roman" panose="02020603050405020304" pitchFamily="18" charset="0"/>
            </a:rPr>
            <a:t>Over the past 3 decades, solar radiation is decreasing on average. (4)</a:t>
          </a:r>
          <a:endParaRPr lang="en-CA" sz="2200" b="0" kern="1200" dirty="0">
            <a:latin typeface="Times New Roman" panose="02020603050405020304" pitchFamily="18" charset="0"/>
            <a:cs typeface="Times New Roman" panose="02020603050405020304" pitchFamily="18" charset="0"/>
          </a:endParaRPr>
        </a:p>
      </dsp:txBody>
      <dsp:txXfrm>
        <a:off x="8210681" y="1648575"/>
        <a:ext cx="6089824" cy="2561432"/>
      </dsp:txXfrm>
    </dsp:sp>
    <dsp:sp modelId="{034F1794-9E5F-44B6-8E9D-F06E344B120E}">
      <dsp:nvSpPr>
        <dsp:cNvPr id="0" name=""/>
        <dsp:cNvSpPr/>
      </dsp:nvSpPr>
      <dsp:spPr>
        <a:xfrm>
          <a:off x="1771206" y="84669"/>
          <a:ext cx="2860101" cy="2688780"/>
        </a:xfrm>
        <a:prstGeom prst="roundRect">
          <a:avLst>
            <a:gd name="adj" fmla="val 10000"/>
          </a:avLst>
        </a:prstGeom>
        <a:noFill/>
        <a:ln w="12700" cap="flat" cmpd="sng" algn="ctr">
          <a:solidFill>
            <a:schemeClr val="accent1">
              <a:lumMod val="20000"/>
              <a:lumOff val="80000"/>
            </a:schemeClr>
          </a:solidFill>
          <a:prstDash val="solid"/>
          <a:miter lim="800000"/>
        </a:ln>
        <a:effectLst>
          <a:softEdge rad="127000"/>
        </a:effectLst>
      </dsp:spPr>
      <dsp:style>
        <a:lnRef idx="2">
          <a:scrgbClr r="0" g="0" b="0"/>
        </a:lnRef>
        <a:fillRef idx="1">
          <a:scrgbClr r="0" g="0" b="0"/>
        </a:fillRef>
        <a:effectRef idx="0">
          <a:scrgbClr r="0" g="0" b="0"/>
        </a:effectRef>
        <a:fontRef idx="minor"/>
      </dsp:style>
    </dsp:sp>
    <dsp:sp modelId="{F61E4994-E9D9-4C3D-91A4-B72BE849446D}">
      <dsp:nvSpPr>
        <dsp:cNvPr id="0" name=""/>
        <dsp:cNvSpPr/>
      </dsp:nvSpPr>
      <dsp:spPr>
        <a:xfrm>
          <a:off x="6462702" y="4151812"/>
          <a:ext cx="7837392" cy="235577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CA" sz="2200" b="1" kern="1200" dirty="0" smtClean="0">
              <a:latin typeface="Times New Roman" panose="02020603050405020304" pitchFamily="18" charset="0"/>
              <a:cs typeface="Times New Roman" panose="02020603050405020304" pitchFamily="18" charset="0"/>
            </a:rPr>
            <a:t>Volcanoes and Bolide Impacts</a:t>
          </a:r>
        </a:p>
        <a:p>
          <a:pPr lvl="0" algn="l" defTabSz="977900">
            <a:lnSpc>
              <a:spcPct val="90000"/>
            </a:lnSpc>
            <a:spcBef>
              <a:spcPct val="0"/>
            </a:spcBef>
            <a:spcAft>
              <a:spcPct val="35000"/>
            </a:spcAft>
          </a:pPr>
          <a:r>
            <a:rPr lang="en-CA" sz="2200" kern="1200" dirty="0" smtClean="0">
              <a:latin typeface="Times New Roman" panose="02020603050405020304" pitchFamily="18" charset="0"/>
              <a:cs typeface="Times New Roman" panose="02020603050405020304" pitchFamily="18" charset="0"/>
            </a:rPr>
            <a:t>These rare events cause short-term heating and then long-term cooling. When a volcano erupts or a comet strikes the earth, large amounts of particulate matter are released into the atmosphere which block the sun’s rays and cool the atmosphere</a:t>
          </a:r>
          <a:r>
            <a:rPr lang="en-CA" sz="1800" kern="1200" dirty="0" smtClean="0">
              <a:latin typeface="Times New Roman" panose="02020603050405020304" pitchFamily="18" charset="0"/>
              <a:cs typeface="Times New Roman" panose="02020603050405020304" pitchFamily="18" charset="0"/>
            </a:rPr>
            <a:t>.(4)</a:t>
          </a:r>
          <a:endParaRPr lang="en-CA" sz="1800" kern="1200" dirty="0">
            <a:latin typeface="Times New Roman" panose="02020603050405020304" pitchFamily="18" charset="0"/>
            <a:cs typeface="Times New Roman" panose="02020603050405020304" pitchFamily="18" charset="0"/>
          </a:endParaRPr>
        </a:p>
      </dsp:txBody>
      <dsp:txXfrm>
        <a:off x="8214379" y="4151812"/>
        <a:ext cx="6085715" cy="2355774"/>
      </dsp:txXfrm>
    </dsp:sp>
    <dsp:sp modelId="{9E2D255A-8478-4454-942C-45BAA0CB5E3F}">
      <dsp:nvSpPr>
        <dsp:cNvPr id="0" name=""/>
        <dsp:cNvSpPr/>
      </dsp:nvSpPr>
      <dsp:spPr>
        <a:xfrm>
          <a:off x="1783827" y="3024877"/>
          <a:ext cx="2860101" cy="2688780"/>
        </a:xfrm>
        <a:prstGeom prst="roundRect">
          <a:avLst>
            <a:gd name="adj" fmla="val 10000"/>
          </a:avLst>
        </a:prstGeom>
        <a:solidFill>
          <a:schemeClr val="accent5">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79C952-94D2-4F7B-9C44-2505AEC7BFF0}">
      <dsp:nvSpPr>
        <dsp:cNvPr id="0" name=""/>
        <dsp:cNvSpPr/>
      </dsp:nvSpPr>
      <dsp:spPr>
        <a:xfrm>
          <a:off x="6431795" y="6385542"/>
          <a:ext cx="7868710" cy="2316451"/>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CA" sz="2400" b="1" kern="1200" dirty="0" smtClean="0">
              <a:latin typeface="Times New Roman" panose="02020603050405020304" pitchFamily="18" charset="0"/>
              <a:cs typeface="Times New Roman" panose="02020603050405020304" pitchFamily="18" charset="0"/>
            </a:rPr>
            <a:t>Greenhouse effect </a:t>
          </a:r>
        </a:p>
        <a:p>
          <a:pPr lvl="0" algn="l" defTabSz="1066800">
            <a:lnSpc>
              <a:spcPct val="90000"/>
            </a:lnSpc>
            <a:spcBef>
              <a:spcPct val="0"/>
            </a:spcBef>
            <a:spcAft>
              <a:spcPct val="35000"/>
            </a:spcAft>
          </a:pPr>
          <a:r>
            <a:rPr lang="en-CA" sz="2200" kern="1200" dirty="0" smtClean="0">
              <a:latin typeface="Times New Roman" panose="02020603050405020304" pitchFamily="18" charset="0"/>
              <a:cs typeface="Times New Roman" panose="02020603050405020304" pitchFamily="18" charset="0"/>
            </a:rPr>
            <a:t>The greenhouse effect acts to warm the planet by trapping in heat energy. Greenhouse gases including CO₂ and Methane bounce heat energy leaving the earth back down, acting as a gaseous blanket. (4)</a:t>
          </a:r>
          <a:endParaRPr lang="en-CA" sz="2200" kern="1200" dirty="0">
            <a:latin typeface="Times New Roman" panose="02020603050405020304" pitchFamily="18" charset="0"/>
            <a:cs typeface="Times New Roman" panose="02020603050405020304" pitchFamily="18" charset="0"/>
          </a:endParaRPr>
        </a:p>
      </dsp:txBody>
      <dsp:txXfrm>
        <a:off x="8190471" y="6385542"/>
        <a:ext cx="6110034" cy="2316451"/>
      </dsp:txXfrm>
    </dsp:sp>
    <dsp:sp modelId="{03AA6443-77BA-4F40-BA81-C5CB3486359B}">
      <dsp:nvSpPr>
        <dsp:cNvPr id="0" name=""/>
        <dsp:cNvSpPr/>
      </dsp:nvSpPr>
      <dsp:spPr>
        <a:xfrm>
          <a:off x="1106841" y="6049755"/>
          <a:ext cx="5536726" cy="2646808"/>
        </a:xfrm>
        <a:prstGeom prst="roundRect">
          <a:avLst>
            <a:gd name="adj" fmla="val 10000"/>
          </a:avLst>
        </a:prstGeom>
        <a:noFill/>
        <a:ln w="12700" cap="flat" cmpd="sng" algn="ctr">
          <a:solidFill>
            <a:schemeClr val="lt1">
              <a:hueOff val="0"/>
              <a:satOff val="0"/>
              <a:lumOff val="0"/>
              <a:alphaOff val="0"/>
            </a:schemeClr>
          </a:solidFill>
          <a:prstDash val="solid"/>
          <a:miter lim="800000"/>
        </a:ln>
        <a:effectLst>
          <a:softEdge rad="635000"/>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1E5151-B99B-4F71-BD85-779970767327}" type="datetimeFigureOut">
              <a:rPr lang="en-CA" smtClean="0"/>
              <a:t>25/03/2015</a:t>
            </a:fld>
            <a:endParaRPr lang="en-CA"/>
          </a:p>
        </p:txBody>
      </p:sp>
      <p:sp>
        <p:nvSpPr>
          <p:cNvPr id="4" name="Slide Image Placeholder 3"/>
          <p:cNvSpPr>
            <a:spLocks noGrp="1" noRot="1" noChangeAspect="1"/>
          </p:cNvSpPr>
          <p:nvPr>
            <p:ph type="sldImg" idx="2"/>
          </p:nvPr>
        </p:nvSpPr>
        <p:spPr>
          <a:xfrm>
            <a:off x="1714500" y="685800"/>
            <a:ext cx="3429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B1ACF8-26ED-4F81-BC54-0F75BE5F4E00}" type="slidenum">
              <a:rPr lang="en-CA" smtClean="0"/>
              <a:t>‹#›</a:t>
            </a:fld>
            <a:endParaRPr lang="en-CA"/>
          </a:p>
        </p:txBody>
      </p:sp>
    </p:spTree>
    <p:extLst>
      <p:ext uri="{BB962C8B-B14F-4D97-AF65-F5344CB8AC3E}">
        <p14:creationId xmlns:p14="http://schemas.microsoft.com/office/powerpoint/2010/main" val="824829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5387342"/>
            <a:ext cx="27980640" cy="11460480"/>
          </a:xfrm>
        </p:spPr>
        <p:txBody>
          <a:bodyPr anchor="b"/>
          <a:lstStyle>
            <a:lvl1pPr algn="ctr">
              <a:defRPr sz="21600"/>
            </a:lvl1pPr>
          </a:lstStyle>
          <a:p>
            <a:r>
              <a:rPr lang="en-US" smtClean="0"/>
              <a:t>Click to edit Master title style</a:t>
            </a:r>
            <a:endParaRPr lang="en-US" dirty="0"/>
          </a:p>
        </p:txBody>
      </p:sp>
      <p:sp>
        <p:nvSpPr>
          <p:cNvPr id="3" name="Subtitle 2"/>
          <p:cNvSpPr>
            <a:spLocks noGrp="1"/>
          </p:cNvSpPr>
          <p:nvPr>
            <p:ph type="subTitle" idx="1"/>
          </p:nvPr>
        </p:nvSpPr>
        <p:spPr>
          <a:xfrm>
            <a:off x="4114800" y="17289782"/>
            <a:ext cx="24688800" cy="7947658"/>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BBC5DC4-3CEB-430D-BB76-AE2E3D2A34F8}" type="datetimeFigureOut">
              <a:rPr lang="en-US" smtClean="0"/>
              <a:t>3/25/2015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FE390-673A-48F8-9046-8CEE4E84FC3A}" type="slidenum">
              <a:rPr lang="en-US" smtClean="0"/>
              <a:t>‹#›</a:t>
            </a:fld>
            <a:endParaRPr lang="en-US"/>
          </a:p>
        </p:txBody>
      </p:sp>
    </p:spTree>
    <p:extLst>
      <p:ext uri="{BB962C8B-B14F-4D97-AF65-F5344CB8AC3E}">
        <p14:creationId xmlns:p14="http://schemas.microsoft.com/office/powerpoint/2010/main" val="1550235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BC5DC4-3CEB-430D-BB76-AE2E3D2A34F8}" type="datetimeFigureOut">
              <a:rPr lang="en-US" smtClean="0"/>
              <a:t>3/25/2015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FE390-673A-48F8-9046-8CEE4E84FC3A}" type="slidenum">
              <a:rPr lang="en-US" smtClean="0"/>
              <a:t>‹#›</a:t>
            </a:fld>
            <a:endParaRPr lang="en-US"/>
          </a:p>
        </p:txBody>
      </p:sp>
    </p:spTree>
    <p:extLst>
      <p:ext uri="{BB962C8B-B14F-4D97-AF65-F5344CB8AC3E}">
        <p14:creationId xmlns:p14="http://schemas.microsoft.com/office/powerpoint/2010/main" val="4037803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8206749"/>
            <a:ext cx="28392120" cy="13693138"/>
          </a:xfrm>
        </p:spPr>
        <p:txBody>
          <a:bodyPr anchor="b"/>
          <a:lstStyle>
            <a:lvl1pPr>
              <a:defRPr sz="21600"/>
            </a:lvl1pPr>
          </a:lstStyle>
          <a:p>
            <a:r>
              <a:rPr lang="en-US" smtClean="0"/>
              <a:t>Click to edit Master title style</a:t>
            </a:r>
            <a:endParaRPr lang="en-US" dirty="0"/>
          </a:p>
        </p:txBody>
      </p:sp>
      <p:sp>
        <p:nvSpPr>
          <p:cNvPr id="3" name="Text Placeholder 2"/>
          <p:cNvSpPr>
            <a:spLocks noGrp="1"/>
          </p:cNvSpPr>
          <p:nvPr>
            <p:ph type="body" idx="1"/>
          </p:nvPr>
        </p:nvSpPr>
        <p:spPr>
          <a:xfrm>
            <a:off x="2245997" y="22029429"/>
            <a:ext cx="28392120" cy="7200898"/>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BC5DC4-3CEB-430D-BB76-AE2E3D2A34F8}" type="datetimeFigureOut">
              <a:rPr lang="en-US" smtClean="0"/>
              <a:t>3/25/2015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FE390-673A-48F8-9046-8CEE4E84FC3A}" type="slidenum">
              <a:rPr lang="en-US" smtClean="0"/>
              <a:t>‹#›</a:t>
            </a:fld>
            <a:endParaRPr lang="en-US"/>
          </a:p>
        </p:txBody>
      </p:sp>
    </p:spTree>
    <p:extLst>
      <p:ext uri="{BB962C8B-B14F-4D97-AF65-F5344CB8AC3E}">
        <p14:creationId xmlns:p14="http://schemas.microsoft.com/office/powerpoint/2010/main" val="883563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63140" y="8763000"/>
            <a:ext cx="13990320" cy="208864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6664940" y="8763000"/>
            <a:ext cx="13990320" cy="208864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BC5DC4-3CEB-430D-BB76-AE2E3D2A34F8}" type="datetimeFigureOut">
              <a:rPr lang="en-US" smtClean="0"/>
              <a:t>3/25/2015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8FE390-673A-48F8-9046-8CEE4E84FC3A}" type="slidenum">
              <a:rPr lang="en-US" smtClean="0"/>
              <a:t>‹#›</a:t>
            </a:fld>
            <a:endParaRPr lang="en-US"/>
          </a:p>
        </p:txBody>
      </p:sp>
    </p:spTree>
    <p:extLst>
      <p:ext uri="{BB962C8B-B14F-4D97-AF65-F5344CB8AC3E}">
        <p14:creationId xmlns:p14="http://schemas.microsoft.com/office/powerpoint/2010/main" val="64309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752607"/>
            <a:ext cx="28392120" cy="6362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7431" y="8069582"/>
            <a:ext cx="13926024"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smtClean="0"/>
              <a:t>Click to edit Master text styles</a:t>
            </a:r>
          </a:p>
        </p:txBody>
      </p:sp>
      <p:sp>
        <p:nvSpPr>
          <p:cNvPr id="4" name="Content Placeholder 3"/>
          <p:cNvSpPr>
            <a:spLocks noGrp="1"/>
          </p:cNvSpPr>
          <p:nvPr>
            <p:ph sz="half" idx="2"/>
          </p:nvPr>
        </p:nvSpPr>
        <p:spPr>
          <a:xfrm>
            <a:off x="2267431" y="12024360"/>
            <a:ext cx="13926024" cy="176860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6664942" y="8069582"/>
            <a:ext cx="13994608"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smtClean="0"/>
              <a:t>Click to edit Master text styles</a:t>
            </a:r>
          </a:p>
        </p:txBody>
      </p:sp>
      <p:sp>
        <p:nvSpPr>
          <p:cNvPr id="6" name="Content Placeholder 5"/>
          <p:cNvSpPr>
            <a:spLocks noGrp="1"/>
          </p:cNvSpPr>
          <p:nvPr>
            <p:ph sz="quarter" idx="4"/>
          </p:nvPr>
        </p:nvSpPr>
        <p:spPr>
          <a:xfrm>
            <a:off x="16664942" y="12024360"/>
            <a:ext cx="13994608" cy="176860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BBC5DC4-3CEB-430D-BB76-AE2E3D2A34F8}" type="datetimeFigureOut">
              <a:rPr lang="en-US" smtClean="0"/>
              <a:t>3/25/2015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8FE390-673A-48F8-9046-8CEE4E84FC3A}" type="slidenum">
              <a:rPr lang="en-US" smtClean="0"/>
              <a:t>‹#›</a:t>
            </a:fld>
            <a:endParaRPr lang="en-US"/>
          </a:p>
        </p:txBody>
      </p:sp>
    </p:spTree>
    <p:extLst>
      <p:ext uri="{BB962C8B-B14F-4D97-AF65-F5344CB8AC3E}">
        <p14:creationId xmlns:p14="http://schemas.microsoft.com/office/powerpoint/2010/main" val="3397730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BBC5DC4-3CEB-430D-BB76-AE2E3D2A34F8}" type="datetimeFigureOut">
              <a:rPr lang="en-US" smtClean="0"/>
              <a:t>3/25/2015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8FE390-673A-48F8-9046-8CEE4E84FC3A}" type="slidenum">
              <a:rPr lang="en-US" smtClean="0"/>
              <a:t>‹#›</a:t>
            </a:fld>
            <a:endParaRPr lang="en-US"/>
          </a:p>
        </p:txBody>
      </p:sp>
    </p:spTree>
    <p:extLst>
      <p:ext uri="{BB962C8B-B14F-4D97-AF65-F5344CB8AC3E}">
        <p14:creationId xmlns:p14="http://schemas.microsoft.com/office/powerpoint/2010/main" val="2860044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BC5DC4-3CEB-430D-BB76-AE2E3D2A34F8}" type="datetimeFigureOut">
              <a:rPr lang="en-US" smtClean="0"/>
              <a:t>3/25/2015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8FE390-673A-48F8-9046-8CEE4E84FC3A}" type="slidenum">
              <a:rPr lang="en-US" smtClean="0"/>
              <a:t>‹#›</a:t>
            </a:fld>
            <a:endParaRPr lang="en-US"/>
          </a:p>
        </p:txBody>
      </p:sp>
    </p:spTree>
    <p:extLst>
      <p:ext uri="{BB962C8B-B14F-4D97-AF65-F5344CB8AC3E}">
        <p14:creationId xmlns:p14="http://schemas.microsoft.com/office/powerpoint/2010/main" val="1306880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194560"/>
            <a:ext cx="10617041" cy="7680960"/>
          </a:xfrm>
        </p:spPr>
        <p:txBody>
          <a:bodyPr anchor="b"/>
          <a:lstStyle>
            <a:lvl1pPr>
              <a:defRPr sz="11520"/>
            </a:lvl1pPr>
          </a:lstStyle>
          <a:p>
            <a:r>
              <a:rPr lang="en-US" smtClean="0"/>
              <a:t>Click to edit Master title style</a:t>
            </a:r>
            <a:endParaRPr lang="en-US" dirty="0"/>
          </a:p>
        </p:txBody>
      </p:sp>
      <p:sp>
        <p:nvSpPr>
          <p:cNvPr id="3" name="Content Placeholder 2"/>
          <p:cNvSpPr>
            <a:spLocks noGrp="1"/>
          </p:cNvSpPr>
          <p:nvPr>
            <p:ph idx="1"/>
          </p:nvPr>
        </p:nvSpPr>
        <p:spPr>
          <a:xfrm>
            <a:off x="13994608" y="4739647"/>
            <a:ext cx="16664940" cy="233934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267428" y="9875520"/>
            <a:ext cx="10617041"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BC5DC4-3CEB-430D-BB76-AE2E3D2A34F8}" type="datetimeFigureOut">
              <a:rPr lang="en-US" smtClean="0"/>
              <a:t>3/25/2015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8FE390-673A-48F8-9046-8CEE4E84FC3A}" type="slidenum">
              <a:rPr lang="en-US" smtClean="0"/>
              <a:t>‹#›</a:t>
            </a:fld>
            <a:endParaRPr lang="en-US"/>
          </a:p>
        </p:txBody>
      </p:sp>
    </p:spTree>
    <p:extLst>
      <p:ext uri="{BB962C8B-B14F-4D97-AF65-F5344CB8AC3E}">
        <p14:creationId xmlns:p14="http://schemas.microsoft.com/office/powerpoint/2010/main" val="516015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194560"/>
            <a:ext cx="10617041" cy="7680960"/>
          </a:xfrm>
        </p:spPr>
        <p:txBody>
          <a:bodyPr anchor="b"/>
          <a:lstStyle>
            <a:lvl1pPr>
              <a:defRPr sz="1152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994608" y="4739647"/>
            <a:ext cx="16664940" cy="233934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smtClean="0"/>
              <a:t>Click icon to add picture</a:t>
            </a:r>
            <a:endParaRPr lang="en-US" dirty="0"/>
          </a:p>
        </p:txBody>
      </p:sp>
      <p:sp>
        <p:nvSpPr>
          <p:cNvPr id="4" name="Text Placeholder 3"/>
          <p:cNvSpPr>
            <a:spLocks noGrp="1"/>
          </p:cNvSpPr>
          <p:nvPr>
            <p:ph type="body" sz="half" idx="2"/>
          </p:nvPr>
        </p:nvSpPr>
        <p:spPr>
          <a:xfrm>
            <a:off x="2267428" y="9875520"/>
            <a:ext cx="10617041"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BC5DC4-3CEB-430D-BB76-AE2E3D2A34F8}" type="datetimeFigureOut">
              <a:rPr lang="en-US" smtClean="0"/>
              <a:t>3/25/2015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8FE390-673A-48F8-9046-8CEE4E84FC3A}" type="slidenum">
              <a:rPr lang="en-US" smtClean="0"/>
              <a:t>‹#›</a:t>
            </a:fld>
            <a:endParaRPr lang="en-US"/>
          </a:p>
        </p:txBody>
      </p:sp>
    </p:spTree>
    <p:extLst>
      <p:ext uri="{BB962C8B-B14F-4D97-AF65-F5344CB8AC3E}">
        <p14:creationId xmlns:p14="http://schemas.microsoft.com/office/powerpoint/2010/main" val="124515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BC5DC4-3CEB-430D-BB76-AE2E3D2A34F8}" type="datetimeFigureOut">
              <a:rPr lang="en-US" smtClean="0"/>
              <a:t>3/25/2015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FE390-673A-48F8-9046-8CEE4E84FC3A}" type="slidenum">
              <a:rPr lang="en-US" smtClean="0"/>
              <a:t>‹#›</a:t>
            </a:fld>
            <a:endParaRPr lang="en-US"/>
          </a:p>
        </p:txBody>
      </p:sp>
    </p:spTree>
    <p:extLst>
      <p:ext uri="{BB962C8B-B14F-4D97-AF65-F5344CB8AC3E}">
        <p14:creationId xmlns:p14="http://schemas.microsoft.com/office/powerpoint/2010/main" val="379619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1752600"/>
            <a:ext cx="7098030" cy="278968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63142" y="1752600"/>
            <a:ext cx="20882610" cy="2789682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BC5DC4-3CEB-430D-BB76-AE2E3D2A34F8}" type="datetimeFigureOut">
              <a:rPr lang="en-US" smtClean="0"/>
              <a:t>3/25/2015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FE390-673A-48F8-9046-8CEE4E84FC3A}" type="slidenum">
              <a:rPr lang="en-US" smtClean="0"/>
              <a:t>‹#›</a:t>
            </a:fld>
            <a:endParaRPr lang="en-US"/>
          </a:p>
        </p:txBody>
      </p:sp>
    </p:spTree>
    <p:extLst>
      <p:ext uri="{BB962C8B-B14F-4D97-AF65-F5344CB8AC3E}">
        <p14:creationId xmlns:p14="http://schemas.microsoft.com/office/powerpoint/2010/main" val="313960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488C4">
                <a:alpha val="87000"/>
              </a:srgbClr>
            </a:gs>
            <a:gs pos="16000">
              <a:srgbClr val="D4DEFF">
                <a:alpha val="77000"/>
              </a:srgbClr>
            </a:gs>
            <a:gs pos="84000">
              <a:srgbClr val="D4DEFF"/>
            </a:gs>
            <a:gs pos="100000">
              <a:srgbClr val="96AB94">
                <a:alpha val="77000"/>
              </a:srgb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1752607"/>
            <a:ext cx="28392120" cy="6362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63140" y="8763000"/>
            <a:ext cx="28392120" cy="2088642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263140" y="30510487"/>
            <a:ext cx="7406640" cy="1752600"/>
          </a:xfrm>
          <a:prstGeom prst="rect">
            <a:avLst/>
          </a:prstGeom>
        </p:spPr>
        <p:txBody>
          <a:bodyPr vert="horz" lIns="91440" tIns="45720" rIns="91440" bIns="45720" rtlCol="0" anchor="ctr"/>
          <a:lstStyle>
            <a:lvl1pPr algn="l">
              <a:defRPr sz="4320">
                <a:solidFill>
                  <a:schemeClr val="tx1">
                    <a:tint val="75000"/>
                  </a:schemeClr>
                </a:solidFill>
              </a:defRPr>
            </a:lvl1pPr>
          </a:lstStyle>
          <a:p>
            <a:fld id="{3BBC5DC4-3CEB-430D-BB76-AE2E3D2A34F8}" type="datetimeFigureOut">
              <a:rPr lang="en-US" smtClean="0"/>
              <a:t>3/25/2015</a:t>
            </a:fld>
            <a:endParaRPr lang="en-US"/>
          </a:p>
        </p:txBody>
      </p:sp>
      <p:sp>
        <p:nvSpPr>
          <p:cNvPr id="5" name="Footer Placeholder 4"/>
          <p:cNvSpPr>
            <a:spLocks noGrp="1"/>
          </p:cNvSpPr>
          <p:nvPr>
            <p:ph type="ftr" sz="quarter" idx="3"/>
          </p:nvPr>
        </p:nvSpPr>
        <p:spPr>
          <a:xfrm>
            <a:off x="10904220" y="30510487"/>
            <a:ext cx="11109960" cy="17526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30510487"/>
            <a:ext cx="7406640" cy="1752600"/>
          </a:xfrm>
          <a:prstGeom prst="rect">
            <a:avLst/>
          </a:prstGeom>
        </p:spPr>
        <p:txBody>
          <a:bodyPr vert="horz" lIns="91440" tIns="45720" rIns="91440" bIns="45720" rtlCol="0" anchor="ctr"/>
          <a:lstStyle>
            <a:lvl1pPr algn="r">
              <a:defRPr sz="4320">
                <a:solidFill>
                  <a:schemeClr val="tx1">
                    <a:tint val="75000"/>
                  </a:schemeClr>
                </a:solidFill>
              </a:defRPr>
            </a:lvl1pPr>
          </a:lstStyle>
          <a:p>
            <a:fld id="{F48FE390-673A-48F8-9046-8CEE4E84FC3A}" type="slidenum">
              <a:rPr lang="en-US" smtClean="0"/>
              <a:t>‹#›</a:t>
            </a:fld>
            <a:endParaRPr lang="en-US"/>
          </a:p>
        </p:txBody>
      </p:sp>
    </p:spTree>
    <p:extLst>
      <p:ext uri="{BB962C8B-B14F-4D97-AF65-F5344CB8AC3E}">
        <p14:creationId xmlns:p14="http://schemas.microsoft.com/office/powerpoint/2010/main" val="34310670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diagramColors" Target="../diagrams/colors1.xml"/><Relationship Id="rId18" Type="http://schemas.openxmlformats.org/officeDocument/2006/relationships/image" Target="../media/image9.png"/><Relationship Id="rId3" Type="http://schemas.microsoft.com/office/2007/relationships/hdphoto" Target="../media/hdphoto1.wdp"/><Relationship Id="rId21" Type="http://schemas.openxmlformats.org/officeDocument/2006/relationships/image" Target="../media/image12.jpg"/><Relationship Id="rId7" Type="http://schemas.microsoft.com/office/2007/relationships/hdphoto" Target="../media/hdphoto2.wdp"/><Relationship Id="rId12" Type="http://schemas.openxmlformats.org/officeDocument/2006/relationships/diagramQuickStyle" Target="../diagrams/quickStyle1.xml"/><Relationship Id="rId17" Type="http://schemas.openxmlformats.org/officeDocument/2006/relationships/image" Target="../media/image8.jpeg"/><Relationship Id="rId2" Type="http://schemas.openxmlformats.org/officeDocument/2006/relationships/image" Target="../media/image1.jpeg"/><Relationship Id="rId16" Type="http://schemas.openxmlformats.org/officeDocument/2006/relationships/image" Target="../media/image7.jpeg"/><Relationship Id="rId20" Type="http://schemas.openxmlformats.org/officeDocument/2006/relationships/image" Target="../media/image11.jp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diagramLayout" Target="../diagrams/layout1.xml"/><Relationship Id="rId5" Type="http://schemas.openxmlformats.org/officeDocument/2006/relationships/image" Target="../media/image3.jpg"/><Relationship Id="rId15" Type="http://schemas.openxmlformats.org/officeDocument/2006/relationships/image" Target="../media/image6.jpeg"/><Relationship Id="rId10" Type="http://schemas.openxmlformats.org/officeDocument/2006/relationships/diagramData" Target="../diagrams/data1.xml"/><Relationship Id="rId19" Type="http://schemas.openxmlformats.org/officeDocument/2006/relationships/image" Target="../media/image10.jpeg"/><Relationship Id="rId4" Type="http://schemas.openxmlformats.org/officeDocument/2006/relationships/image" Target="../media/image2.gif"/><Relationship Id="rId9" Type="http://schemas.microsoft.com/office/2007/relationships/hdphoto" Target="../media/hdphoto3.wdp"/><Relationship Id="rId14" Type="http://schemas.microsoft.com/office/2007/relationships/diagramDrawing" Target="../diagrams/drawing1.xml"/><Relationship Id="rId22"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82082" y="815724"/>
            <a:ext cx="23055942" cy="1819821"/>
          </a:xfrm>
          <a:noFill/>
        </p:spPr>
        <p:txBody>
          <a:bodyPr>
            <a:noAutofit/>
          </a:bodyPr>
          <a:lstStyle/>
          <a:p>
            <a:r>
              <a:rPr lang="en-US" sz="14000" b="1" dirty="0" smtClean="0">
                <a:ln w="17780" cmpd="sng">
                  <a:solidFill>
                    <a:srgbClr val="FFFFFF"/>
                  </a:solidFill>
                  <a:prstDash val="solid"/>
                  <a:miter lim="800000"/>
                </a:ln>
                <a:effectLst>
                  <a:outerShdw blurRad="50800" algn="tl" rotWithShape="0">
                    <a:srgbClr val="000000"/>
                  </a:outerShdw>
                </a:effectLst>
                <a:latin typeface="Arial Narrow" panose="020B0606020202030204" pitchFamily="34" charset="0"/>
              </a:rPr>
              <a:t>Squamish…</a:t>
            </a:r>
            <a:r>
              <a:rPr lang="en-US" sz="14000" b="1" i="1" dirty="0" smtClean="0">
                <a:ln w="17780" cmpd="sng">
                  <a:solidFill>
                    <a:srgbClr val="FFFFFF"/>
                  </a:solidFill>
                  <a:prstDash val="solid"/>
                  <a:miter lim="800000"/>
                </a:ln>
                <a:effectLst>
                  <a:outerShdw blurRad="50800" algn="tl" rotWithShape="0">
                    <a:srgbClr val="000000"/>
                  </a:outerShdw>
                </a:effectLst>
                <a:latin typeface="Arial Narrow" panose="020B0606020202030204" pitchFamily="34" charset="0"/>
              </a:rPr>
              <a:t>Then and Now </a:t>
            </a:r>
            <a:endParaRPr lang="en-US" sz="14000" b="1" i="1" dirty="0">
              <a:ln w="17780" cmpd="sng">
                <a:solidFill>
                  <a:srgbClr val="FFFFFF"/>
                </a:solidFill>
                <a:prstDash val="solid"/>
                <a:miter lim="800000"/>
              </a:ln>
              <a:effectLst>
                <a:outerShdw blurRad="50800" algn="tl" rotWithShape="0">
                  <a:srgbClr val="000000"/>
                </a:outerShdw>
              </a:effectLst>
              <a:latin typeface="Arial Narrow" panose="020B0606020202030204" pitchFamily="34" charset="0"/>
            </a:endParaRPr>
          </a:p>
        </p:txBody>
      </p:sp>
      <p:sp>
        <p:nvSpPr>
          <p:cNvPr id="6" name="Isosceles Triangle 5"/>
          <p:cNvSpPr/>
          <p:nvPr/>
        </p:nvSpPr>
        <p:spPr>
          <a:xfrm rot="2742030">
            <a:off x="30467107" y="-281180"/>
            <a:ext cx="3680382" cy="1883765"/>
          </a:xfrm>
          <a:prstGeom prst="triangl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p>
        </p:txBody>
      </p:sp>
      <p:sp>
        <p:nvSpPr>
          <p:cNvPr id="20" name="Isosceles Triangle 19"/>
          <p:cNvSpPr/>
          <p:nvPr/>
        </p:nvSpPr>
        <p:spPr>
          <a:xfrm rot="19100985">
            <a:off x="-1229665" y="-413909"/>
            <a:ext cx="3759524" cy="1903790"/>
          </a:xfrm>
          <a:prstGeom prst="triangle">
            <a:avLst>
              <a:gd name="adj" fmla="val 41881"/>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p>
        </p:txBody>
      </p:sp>
      <p:sp>
        <p:nvSpPr>
          <p:cNvPr id="13" name="TextBox 12"/>
          <p:cNvSpPr txBox="1"/>
          <p:nvPr/>
        </p:nvSpPr>
        <p:spPr>
          <a:xfrm>
            <a:off x="2004647" y="6443716"/>
            <a:ext cx="29002890" cy="2554545"/>
          </a:xfrm>
          <a:prstGeom prst="rect">
            <a:avLst/>
          </a:prstGeom>
          <a:solidFill>
            <a:schemeClr val="accent3">
              <a:lumMod val="20000"/>
              <a:lumOff val="80000"/>
            </a:schemeClr>
          </a:solidFill>
          <a:ln w="76200">
            <a:solidFill>
              <a:schemeClr val="tx1"/>
            </a:solidFill>
          </a:ln>
        </p:spPr>
        <p:txBody>
          <a:bodyPr wrap="square" rtlCol="0">
            <a:spAutoFit/>
          </a:bodyPr>
          <a:lstStyle/>
          <a:p>
            <a:pPr algn="ctr"/>
            <a:r>
              <a:rPr lang="en-CA" sz="4800" b="1" dirty="0" smtClean="0"/>
              <a:t>How do we know what climate was like in the past?</a:t>
            </a:r>
            <a:endParaRPr lang="en-CA" sz="3200" b="1" dirty="0" smtClean="0">
              <a:latin typeface="Times New Roman" panose="02020603050405020304" pitchFamily="18" charset="0"/>
              <a:cs typeface="Times New Roman" panose="02020603050405020304" pitchFamily="18" charset="0"/>
            </a:endParaRPr>
          </a:p>
          <a:p>
            <a:pPr algn="ctr"/>
            <a:r>
              <a:rPr lang="en-CA" sz="2800" b="1" dirty="0" err="1" smtClean="0">
                <a:latin typeface="Times New Roman" panose="02020603050405020304" pitchFamily="18" charset="0"/>
                <a:cs typeface="Times New Roman" panose="02020603050405020304" pitchFamily="18" charset="0"/>
              </a:rPr>
              <a:t>Paleothermometers</a:t>
            </a:r>
            <a:r>
              <a:rPr lang="en-CA" sz="2800" b="1" dirty="0" smtClean="0">
                <a:latin typeface="Times New Roman" panose="02020603050405020304" pitchFamily="18" charset="0"/>
                <a:cs typeface="Times New Roman" panose="02020603050405020304" pitchFamily="18" charset="0"/>
              </a:rPr>
              <a:t> </a:t>
            </a:r>
            <a:r>
              <a:rPr lang="en-CA" sz="2800" dirty="0" smtClean="0">
                <a:latin typeface="Times New Roman" panose="02020603050405020304" pitchFamily="18" charset="0"/>
                <a:cs typeface="Times New Roman" panose="02020603050405020304" pitchFamily="18" charset="0"/>
              </a:rPr>
              <a:t>are different methods we can use to understand climate throughout earth’s history. </a:t>
            </a:r>
            <a:r>
              <a:rPr lang="en-CA" sz="2800" dirty="0">
                <a:latin typeface="Times New Roman" panose="02020603050405020304" pitchFamily="18" charset="0"/>
                <a:cs typeface="Times New Roman" panose="02020603050405020304" pitchFamily="18" charset="0"/>
              </a:rPr>
              <a:t>One way to determine the past climate of an area is by using geomorphology, the study of </a:t>
            </a:r>
            <a:r>
              <a:rPr lang="en-CA" sz="2800" dirty="0" smtClean="0">
                <a:latin typeface="Times New Roman" panose="02020603050405020304" pitchFamily="18" charset="0"/>
                <a:cs typeface="Times New Roman" panose="02020603050405020304" pitchFamily="18" charset="0"/>
              </a:rPr>
              <a:t>land </a:t>
            </a:r>
            <a:r>
              <a:rPr lang="en-CA" sz="2800" dirty="0">
                <a:latin typeface="Times New Roman" panose="02020603050405020304" pitchFamily="18" charset="0"/>
                <a:cs typeface="Times New Roman" panose="02020603050405020304" pitchFamily="18" charset="0"/>
              </a:rPr>
              <a:t>formations. </a:t>
            </a:r>
            <a:r>
              <a:rPr lang="en-CA" sz="2800" dirty="0" smtClean="0">
                <a:latin typeface="Times New Roman" panose="02020603050405020304" pitchFamily="18" charset="0"/>
                <a:cs typeface="Times New Roman" panose="02020603050405020304" pitchFamily="18" charset="0"/>
              </a:rPr>
              <a:t>Small-scale aspects on the land </a:t>
            </a:r>
            <a:r>
              <a:rPr lang="en-CA" sz="2800" dirty="0">
                <a:latin typeface="Times New Roman" panose="02020603050405020304" pitchFamily="18" charset="0"/>
                <a:cs typeface="Times New Roman" panose="02020603050405020304" pitchFamily="18" charset="0"/>
              </a:rPr>
              <a:t>surface can also give us a clue about past </a:t>
            </a:r>
            <a:r>
              <a:rPr lang="en-CA" sz="2800" dirty="0" smtClean="0">
                <a:latin typeface="Times New Roman" panose="02020603050405020304" pitchFamily="18" charset="0"/>
                <a:cs typeface="Times New Roman" panose="02020603050405020304" pitchFamily="18" charset="0"/>
              </a:rPr>
              <a:t>climate like striation </a:t>
            </a:r>
            <a:r>
              <a:rPr lang="en-CA" sz="2800" dirty="0">
                <a:latin typeface="Times New Roman" panose="02020603050405020304" pitchFamily="18" charset="0"/>
                <a:cs typeface="Times New Roman" panose="02020603050405020304" pitchFamily="18" charset="0"/>
              </a:rPr>
              <a:t>marks (linear markings from rock being scraped against a glacier) and white colouring </a:t>
            </a:r>
            <a:r>
              <a:rPr lang="en-CA" sz="2800" dirty="0" smtClean="0">
                <a:latin typeface="Times New Roman" panose="02020603050405020304" pitchFamily="18" charset="0"/>
                <a:cs typeface="Times New Roman" panose="02020603050405020304" pitchFamily="18" charset="0"/>
              </a:rPr>
              <a:t>on rock faces (indicating </a:t>
            </a:r>
            <a:r>
              <a:rPr lang="en-CA" sz="2800" dirty="0">
                <a:latin typeface="Times New Roman" panose="02020603050405020304" pitchFamily="18" charset="0"/>
                <a:cs typeface="Times New Roman" panose="02020603050405020304" pitchFamily="18" charset="0"/>
              </a:rPr>
              <a:t>limestone and the presence of a past lake</a:t>
            </a:r>
            <a:r>
              <a:rPr lang="en-CA" sz="2800" dirty="0" smtClean="0">
                <a:latin typeface="Times New Roman" panose="02020603050405020304" pitchFamily="18" charset="0"/>
                <a:cs typeface="Times New Roman" panose="02020603050405020304" pitchFamily="18" charset="0"/>
              </a:rPr>
              <a:t>).  Isotope-based </a:t>
            </a:r>
            <a:r>
              <a:rPr lang="en-CA" sz="2800" dirty="0" err="1">
                <a:latin typeface="Times New Roman" panose="02020603050405020304" pitchFamily="18" charset="0"/>
                <a:cs typeface="Times New Roman" panose="02020603050405020304" pitchFamily="18" charset="0"/>
              </a:rPr>
              <a:t>paleothermometers</a:t>
            </a:r>
            <a:r>
              <a:rPr lang="en-CA" sz="2800" dirty="0">
                <a:latin typeface="Times New Roman" panose="02020603050405020304" pitchFamily="18" charset="0"/>
                <a:cs typeface="Times New Roman" panose="02020603050405020304" pitchFamily="18" charset="0"/>
              </a:rPr>
              <a:t> including ice-cores, ocean sediments, and groundwater can </a:t>
            </a:r>
            <a:r>
              <a:rPr lang="en-CA" sz="2800" dirty="0" smtClean="0">
                <a:latin typeface="Times New Roman" panose="02020603050405020304" pitchFamily="18" charset="0"/>
                <a:cs typeface="Times New Roman" panose="02020603050405020304" pitchFamily="18" charset="0"/>
              </a:rPr>
              <a:t>give us clues to what earth’s climate </a:t>
            </a:r>
            <a:r>
              <a:rPr lang="en-CA" sz="2800" dirty="0">
                <a:latin typeface="Times New Roman" panose="02020603050405020304" pitchFamily="18" charset="0"/>
                <a:cs typeface="Times New Roman" panose="02020603050405020304" pitchFamily="18" charset="0"/>
              </a:rPr>
              <a:t>was like in the past. </a:t>
            </a:r>
            <a:r>
              <a:rPr lang="en-CA" sz="2800" dirty="0" smtClean="0">
                <a:latin typeface="Times New Roman" panose="02020603050405020304" pitchFamily="18" charset="0"/>
                <a:cs typeface="Times New Roman" panose="02020603050405020304" pitchFamily="18" charset="0"/>
              </a:rPr>
              <a:t>Tree </a:t>
            </a:r>
            <a:r>
              <a:rPr lang="en-CA" sz="2800" dirty="0">
                <a:latin typeface="Times New Roman" panose="02020603050405020304" pitchFamily="18" charset="0"/>
                <a:cs typeface="Times New Roman" panose="02020603050405020304" pitchFamily="18" charset="0"/>
              </a:rPr>
              <a:t>rings and leaf fossils can also </a:t>
            </a:r>
            <a:r>
              <a:rPr lang="en-CA" sz="2800" dirty="0" smtClean="0">
                <a:latin typeface="Times New Roman" panose="02020603050405020304" pitchFamily="18" charset="0"/>
                <a:cs typeface="Times New Roman" panose="02020603050405020304" pitchFamily="18" charset="0"/>
              </a:rPr>
              <a:t>help us solve the mystery.</a:t>
            </a:r>
            <a:endParaRPr lang="en-CA" sz="2800" dirty="0">
              <a:latin typeface="Times New Roman" panose="02020603050405020304" pitchFamily="18" charset="0"/>
              <a:cs typeface="Times New Roman" panose="02020603050405020304" pitchFamily="18" charset="0"/>
            </a:endParaRPr>
          </a:p>
        </p:txBody>
      </p:sp>
      <p:sp>
        <p:nvSpPr>
          <p:cNvPr id="19" name="Teardrop 18"/>
          <p:cNvSpPr/>
          <p:nvPr/>
        </p:nvSpPr>
        <p:spPr>
          <a:xfrm rot="14732304">
            <a:off x="32092361" y="4883519"/>
            <a:ext cx="756350" cy="505266"/>
          </a:xfrm>
          <a:prstGeom prst="teardrop">
            <a:avLst>
              <a:gd name="adj" fmla="val 200000"/>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CA"/>
          </a:p>
        </p:txBody>
      </p:sp>
      <p:sp>
        <p:nvSpPr>
          <p:cNvPr id="33" name="Teardrop 32"/>
          <p:cNvSpPr/>
          <p:nvPr/>
        </p:nvSpPr>
        <p:spPr>
          <a:xfrm rot="20829369">
            <a:off x="30666526" y="8759598"/>
            <a:ext cx="682020" cy="628019"/>
          </a:xfrm>
          <a:prstGeom prst="teardrop">
            <a:avLst>
              <a:gd name="adj" fmla="val 200000"/>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CA"/>
          </a:p>
        </p:txBody>
      </p:sp>
      <p:pic>
        <p:nvPicPr>
          <p:cNvPr id="23" name="Picture 22"/>
          <p:cNvPicPr>
            <a:picLocks noChangeAspect="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918990" y="2206811"/>
            <a:ext cx="28822852" cy="4736856"/>
          </a:xfrm>
          <a:prstGeom prst="rect">
            <a:avLst/>
          </a:prstGeom>
          <a:effectLst>
            <a:glow>
              <a:schemeClr val="bg2">
                <a:lumMod val="90000"/>
              </a:schemeClr>
            </a:glow>
            <a:softEdge rad="1270000"/>
          </a:effec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7890285">
            <a:off x="28763427" y="3764850"/>
            <a:ext cx="5576669" cy="5438975"/>
          </a:xfrm>
          <a:prstGeom prst="rect">
            <a:avLst/>
          </a:prstGeom>
        </p:spPr>
      </p:pic>
      <p:sp>
        <p:nvSpPr>
          <p:cNvPr id="36" name="TextBox 35"/>
          <p:cNvSpPr txBox="1"/>
          <p:nvPr/>
        </p:nvSpPr>
        <p:spPr>
          <a:xfrm>
            <a:off x="4750647" y="20573999"/>
            <a:ext cx="11579769" cy="1569660"/>
          </a:xfrm>
          <a:prstGeom prst="rect">
            <a:avLst/>
          </a:prstGeom>
          <a:solidFill>
            <a:schemeClr val="tx1">
              <a:lumMod val="65000"/>
              <a:lumOff val="35000"/>
            </a:schemeClr>
          </a:solidFill>
          <a:ln w="76200">
            <a:solidFill>
              <a:schemeClr val="tx1"/>
            </a:solidFill>
          </a:ln>
        </p:spPr>
        <p:txBody>
          <a:bodyPr wrap="square" rtlCol="0">
            <a:spAutoFit/>
          </a:bodyPr>
          <a:lstStyle/>
          <a:p>
            <a:pPr algn="ctr"/>
            <a:r>
              <a:rPr lang="en-CA" sz="3200" dirty="0" smtClean="0">
                <a:solidFill>
                  <a:schemeClr val="bg1"/>
                </a:solidFill>
                <a:latin typeface="Times New Roman" panose="02020603050405020304" pitchFamily="18" charset="0"/>
                <a:cs typeface="Times New Roman" panose="02020603050405020304" pitchFamily="18" charset="0"/>
              </a:rPr>
              <a:t>The </a:t>
            </a:r>
            <a:r>
              <a:rPr lang="en-CA" sz="3200" b="1" dirty="0" smtClean="0">
                <a:solidFill>
                  <a:schemeClr val="bg1"/>
                </a:solidFill>
                <a:latin typeface="Times New Roman" panose="02020603050405020304" pitchFamily="18" charset="0"/>
                <a:cs typeface="Times New Roman" panose="02020603050405020304" pitchFamily="18" charset="0"/>
              </a:rPr>
              <a:t>Pleistocene </a:t>
            </a:r>
            <a:r>
              <a:rPr lang="en-CA" sz="3200" dirty="0">
                <a:solidFill>
                  <a:schemeClr val="bg1"/>
                </a:solidFill>
                <a:latin typeface="Times New Roman" panose="02020603050405020304" pitchFamily="18" charset="0"/>
                <a:cs typeface="Times New Roman" panose="02020603050405020304" pitchFamily="18" charset="0"/>
              </a:rPr>
              <a:t>era spanned from 2.5 million years ago to </a:t>
            </a:r>
            <a:r>
              <a:rPr lang="en-CA" sz="3200" dirty="0" smtClean="0">
                <a:solidFill>
                  <a:schemeClr val="bg1"/>
                </a:solidFill>
                <a:latin typeface="Times New Roman" panose="02020603050405020304" pitchFamily="18" charset="0"/>
                <a:cs typeface="Times New Roman" panose="02020603050405020304" pitchFamily="18" charset="0"/>
              </a:rPr>
              <a:t> 11, 700 years ago and </a:t>
            </a:r>
            <a:r>
              <a:rPr lang="en-CA" sz="3200" dirty="0">
                <a:solidFill>
                  <a:schemeClr val="bg1"/>
                </a:solidFill>
                <a:latin typeface="Times New Roman" panose="02020603050405020304" pitchFamily="18" charset="0"/>
                <a:cs typeface="Times New Roman" panose="02020603050405020304" pitchFamily="18" charset="0"/>
              </a:rPr>
              <a:t>involved numerous glacial and interglacial cycles. </a:t>
            </a:r>
            <a:r>
              <a:rPr lang="en-CA" sz="3200" dirty="0" smtClean="0">
                <a:solidFill>
                  <a:schemeClr val="bg1"/>
                </a:solidFill>
                <a:latin typeface="Times New Roman" panose="02020603050405020304" pitchFamily="18" charset="0"/>
                <a:cs typeface="Times New Roman" panose="02020603050405020304" pitchFamily="18" charset="0"/>
              </a:rPr>
              <a:t>Shown here is the last  </a:t>
            </a:r>
            <a:r>
              <a:rPr lang="en-CA" sz="3200" dirty="0">
                <a:solidFill>
                  <a:schemeClr val="bg1"/>
                </a:solidFill>
                <a:latin typeface="Times New Roman" panose="02020603050405020304" pitchFamily="18" charset="0"/>
                <a:cs typeface="Times New Roman" panose="02020603050405020304" pitchFamily="18" charset="0"/>
              </a:rPr>
              <a:t>glacial </a:t>
            </a:r>
            <a:r>
              <a:rPr lang="en-CA" sz="3200" dirty="0" smtClean="0">
                <a:solidFill>
                  <a:schemeClr val="bg1"/>
                </a:solidFill>
                <a:latin typeface="Times New Roman" panose="02020603050405020304" pitchFamily="18" charset="0"/>
                <a:cs typeface="Times New Roman" panose="02020603050405020304" pitchFamily="18" charset="0"/>
              </a:rPr>
              <a:t>maximum</a:t>
            </a:r>
            <a:r>
              <a:rPr lang="en-CA" sz="3200" b="1" dirty="0" smtClean="0">
                <a:solidFill>
                  <a:schemeClr val="bg1"/>
                </a:solidFill>
                <a:latin typeface="Times New Roman" panose="02020603050405020304" pitchFamily="18" charset="0"/>
                <a:cs typeface="Times New Roman" panose="02020603050405020304" pitchFamily="18" charset="0"/>
              </a:rPr>
              <a:t>.</a:t>
            </a:r>
            <a:r>
              <a:rPr lang="en-CA" sz="2000" b="1" dirty="0" smtClean="0">
                <a:solidFill>
                  <a:schemeClr val="bg1"/>
                </a:solidFill>
                <a:latin typeface="Times New Roman" panose="02020603050405020304" pitchFamily="18" charset="0"/>
                <a:cs typeface="Times New Roman" panose="02020603050405020304" pitchFamily="18" charset="0"/>
              </a:rPr>
              <a:t> (1)</a:t>
            </a:r>
            <a:endParaRPr lang="en-CA" sz="2000" b="1" dirty="0">
              <a:solidFill>
                <a:schemeClr val="bg1"/>
              </a:solidFill>
              <a:latin typeface="Times New Roman" panose="02020603050405020304" pitchFamily="18" charset="0"/>
              <a:cs typeface="Times New Roman" panose="02020603050405020304" pitchFamily="18" charset="0"/>
            </a:endParaRPr>
          </a:p>
        </p:txBody>
      </p:sp>
      <p:sp>
        <p:nvSpPr>
          <p:cNvPr id="38" name="TextBox 37"/>
          <p:cNvSpPr txBox="1"/>
          <p:nvPr/>
        </p:nvSpPr>
        <p:spPr>
          <a:xfrm>
            <a:off x="16545167" y="20573999"/>
            <a:ext cx="11641014" cy="1569660"/>
          </a:xfrm>
          <a:prstGeom prst="rect">
            <a:avLst/>
          </a:prstGeom>
          <a:solidFill>
            <a:schemeClr val="tx1">
              <a:lumMod val="65000"/>
              <a:lumOff val="35000"/>
            </a:schemeClr>
          </a:solidFill>
          <a:ln w="76200">
            <a:solidFill>
              <a:schemeClr val="tx1"/>
            </a:solidFill>
          </a:ln>
        </p:spPr>
        <p:txBody>
          <a:bodyPr wrap="square" rtlCol="0">
            <a:spAutoFit/>
          </a:bodyPr>
          <a:lstStyle/>
          <a:p>
            <a:pPr algn="ctr"/>
            <a:r>
              <a:rPr lang="en-CA" sz="3200" dirty="0" smtClean="0">
                <a:solidFill>
                  <a:schemeClr val="bg1"/>
                </a:solidFill>
                <a:latin typeface="Times New Roman" panose="02020603050405020304" pitchFamily="18" charset="0"/>
                <a:cs typeface="Times New Roman" panose="02020603050405020304" pitchFamily="18" charset="0"/>
              </a:rPr>
              <a:t>The </a:t>
            </a:r>
            <a:r>
              <a:rPr lang="en-CA" sz="3200" b="1" dirty="0" smtClean="0">
                <a:solidFill>
                  <a:schemeClr val="bg1"/>
                </a:solidFill>
                <a:latin typeface="Times New Roman" panose="02020603050405020304" pitchFamily="18" charset="0"/>
                <a:cs typeface="Times New Roman" panose="02020603050405020304" pitchFamily="18" charset="0"/>
              </a:rPr>
              <a:t>Holocene</a:t>
            </a:r>
            <a:r>
              <a:rPr lang="en-CA" sz="3200" dirty="0" smtClean="0">
                <a:solidFill>
                  <a:schemeClr val="bg1"/>
                </a:solidFill>
                <a:latin typeface="Times New Roman" panose="02020603050405020304" pitchFamily="18" charset="0"/>
                <a:cs typeface="Times New Roman" panose="02020603050405020304" pitchFamily="18" charset="0"/>
              </a:rPr>
              <a:t> era </a:t>
            </a:r>
            <a:r>
              <a:rPr lang="en-CA" sz="3200" dirty="0">
                <a:solidFill>
                  <a:schemeClr val="bg1"/>
                </a:solidFill>
                <a:latin typeface="Times New Roman" panose="02020603050405020304" pitchFamily="18" charset="0"/>
                <a:cs typeface="Times New Roman" panose="02020603050405020304" pitchFamily="18" charset="0"/>
              </a:rPr>
              <a:t>began 11, 700 years ago and is characterized by the expansion of Homo </a:t>
            </a:r>
            <a:r>
              <a:rPr lang="en-CA" sz="3200" dirty="0" smtClean="0">
                <a:solidFill>
                  <a:schemeClr val="bg1"/>
                </a:solidFill>
                <a:latin typeface="Times New Roman" panose="02020603050405020304" pitchFamily="18" charset="0"/>
                <a:cs typeface="Times New Roman" panose="02020603050405020304" pitchFamily="18" charset="0"/>
              </a:rPr>
              <a:t>sapiens (humans) around the globe. Together</a:t>
            </a:r>
            <a:r>
              <a:rPr lang="en-CA" sz="3200" dirty="0">
                <a:solidFill>
                  <a:schemeClr val="bg1"/>
                </a:solidFill>
                <a:latin typeface="Times New Roman" panose="02020603050405020304" pitchFamily="18" charset="0"/>
                <a:cs typeface="Times New Roman" panose="02020603050405020304" pitchFamily="18" charset="0"/>
              </a:rPr>
              <a:t>, the Pleistocene and Holocene eras make up the Quaternary </a:t>
            </a:r>
            <a:r>
              <a:rPr lang="en-CA" sz="3200" dirty="0" smtClean="0">
                <a:solidFill>
                  <a:schemeClr val="bg1"/>
                </a:solidFill>
                <a:latin typeface="Times New Roman" panose="02020603050405020304" pitchFamily="18" charset="0"/>
                <a:cs typeface="Times New Roman" panose="02020603050405020304" pitchFamily="18" charset="0"/>
              </a:rPr>
              <a:t>period. </a:t>
            </a:r>
            <a:r>
              <a:rPr lang="en-CA" sz="2000" dirty="0" smtClean="0">
                <a:solidFill>
                  <a:schemeClr val="bg1"/>
                </a:solidFill>
                <a:latin typeface="Times New Roman" panose="02020603050405020304" pitchFamily="18" charset="0"/>
                <a:cs typeface="Times New Roman" panose="02020603050405020304" pitchFamily="18" charset="0"/>
              </a:rPr>
              <a:t>(1)</a:t>
            </a:r>
            <a:endParaRPr lang="en-CA" sz="2000" dirty="0">
              <a:solidFill>
                <a:schemeClr val="bg1"/>
              </a:solidFill>
              <a:latin typeface="Times New Roman" panose="02020603050405020304" pitchFamily="18" charset="0"/>
              <a:cs typeface="Times New Roman" panose="02020603050405020304" pitchFamily="18" charset="0"/>
            </a:endParaRPr>
          </a:p>
        </p:txBody>
      </p:sp>
      <p:pic>
        <p:nvPicPr>
          <p:cNvPr id="37" name="Picture 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83657" y="23510095"/>
            <a:ext cx="9480749" cy="5589013"/>
          </a:xfrm>
          <a:prstGeom prst="rect">
            <a:avLst/>
          </a:prstGeom>
        </p:spPr>
      </p:pic>
      <p:sp>
        <p:nvSpPr>
          <p:cNvPr id="39" name="TextBox 38"/>
          <p:cNvSpPr txBox="1"/>
          <p:nvPr/>
        </p:nvSpPr>
        <p:spPr>
          <a:xfrm>
            <a:off x="14230187" y="28838683"/>
            <a:ext cx="9129490" cy="3416320"/>
          </a:xfrm>
          <a:prstGeom prst="rect">
            <a:avLst/>
          </a:prstGeom>
          <a:solidFill>
            <a:schemeClr val="accent3">
              <a:lumMod val="20000"/>
              <a:lumOff val="80000"/>
            </a:schemeClr>
          </a:solidFill>
          <a:ln w="7620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CA" sz="2400" dirty="0">
                <a:latin typeface="Times New Roman" panose="02020603050405020304" pitchFamily="18" charset="0"/>
                <a:cs typeface="Times New Roman" panose="02020603050405020304" pitchFamily="18" charset="0"/>
              </a:rPr>
              <a:t>Over the past 400 thousand </a:t>
            </a:r>
            <a:r>
              <a:rPr lang="en-CA" sz="2400" dirty="0" smtClean="0">
                <a:latin typeface="Times New Roman" panose="02020603050405020304" pitchFamily="18" charset="0"/>
                <a:cs typeface="Times New Roman" panose="02020603050405020304" pitchFamily="18" charset="0"/>
              </a:rPr>
              <a:t>years, </a:t>
            </a:r>
            <a:r>
              <a:rPr lang="en-CA" sz="2400" dirty="0">
                <a:latin typeface="Times New Roman" panose="02020603050405020304" pitchFamily="18" charset="0"/>
                <a:cs typeface="Times New Roman" panose="02020603050405020304" pitchFamily="18" charset="0"/>
              </a:rPr>
              <a:t>the earth has been going in and out of ice ages as shown in the </a:t>
            </a:r>
            <a:r>
              <a:rPr lang="en-CA" sz="2400" dirty="0" smtClean="0">
                <a:latin typeface="Times New Roman" panose="02020603050405020304" pitchFamily="18" charset="0"/>
                <a:cs typeface="Times New Roman" panose="02020603050405020304" pitchFamily="18" charset="0"/>
              </a:rPr>
              <a:t>graph </a:t>
            </a:r>
            <a:r>
              <a:rPr lang="en-CA" sz="2400" dirty="0">
                <a:latin typeface="Times New Roman" panose="02020603050405020304" pitchFamily="18" charset="0"/>
                <a:cs typeface="Times New Roman" panose="02020603050405020304" pitchFamily="18" charset="0"/>
              </a:rPr>
              <a:t>above. Overall, there has been slow cooling over the past </a:t>
            </a:r>
            <a:r>
              <a:rPr lang="en-CA" sz="2400" dirty="0" smtClean="0">
                <a:latin typeface="Times New Roman" panose="02020603050405020304" pitchFamily="18" charset="0"/>
                <a:cs typeface="Times New Roman" panose="02020603050405020304" pitchFamily="18" charset="0"/>
              </a:rPr>
              <a:t>1,000 years </a:t>
            </a:r>
            <a:r>
              <a:rPr lang="en-CA" sz="2400" dirty="0">
                <a:latin typeface="Times New Roman" panose="02020603050405020304" pitchFamily="18" charset="0"/>
                <a:cs typeface="Times New Roman" panose="02020603050405020304" pitchFamily="18" charset="0"/>
              </a:rPr>
              <a:t>then rapid warming in the past 100 years corresponding </a:t>
            </a:r>
            <a:r>
              <a:rPr lang="en-CA" sz="2400" dirty="0" smtClean="0">
                <a:latin typeface="Times New Roman" panose="02020603050405020304" pitchFamily="18" charset="0"/>
                <a:cs typeface="Times New Roman" panose="02020603050405020304" pitchFamily="18" charset="0"/>
              </a:rPr>
              <a:t>with </a:t>
            </a:r>
            <a:r>
              <a:rPr lang="en-CA" sz="2400" dirty="0">
                <a:latin typeface="Times New Roman" panose="02020603050405020304" pitchFamily="18" charset="0"/>
                <a:cs typeface="Times New Roman" panose="02020603050405020304" pitchFamily="18" charset="0"/>
              </a:rPr>
              <a:t>industrialization and major changes in land </a:t>
            </a:r>
            <a:r>
              <a:rPr lang="en-CA" sz="2400" dirty="0" smtClean="0">
                <a:latin typeface="Times New Roman" panose="02020603050405020304" pitchFamily="18" charset="0"/>
                <a:cs typeface="Times New Roman" panose="02020603050405020304" pitchFamily="18" charset="0"/>
              </a:rPr>
              <a:t>use (increased CO₂ levels). </a:t>
            </a:r>
            <a:r>
              <a:rPr lang="en-CA" sz="2400" dirty="0">
                <a:latin typeface="Times New Roman" panose="02020603050405020304" pitchFamily="18" charset="0"/>
                <a:cs typeface="Times New Roman" panose="02020603050405020304" pitchFamily="18" charset="0"/>
              </a:rPr>
              <a:t>This human influence can be seen by the massive spike at the end of the graph to 400ppm of CO₂, the highest level of CO</a:t>
            </a:r>
            <a:r>
              <a:rPr lang="en-CA" sz="2400" dirty="0" smtClean="0">
                <a:latin typeface="Times New Roman" panose="02020603050405020304" pitchFamily="18" charset="0"/>
                <a:cs typeface="Times New Roman" panose="02020603050405020304" pitchFamily="18" charset="0"/>
              </a:rPr>
              <a:t>₂ in the atmosphere </a:t>
            </a:r>
            <a:r>
              <a:rPr lang="en-CA" sz="2400" dirty="0">
                <a:latin typeface="Times New Roman" panose="02020603050405020304" pitchFamily="18" charset="0"/>
                <a:cs typeface="Times New Roman" panose="02020603050405020304" pitchFamily="18" charset="0"/>
              </a:rPr>
              <a:t>since humans have been on earth</a:t>
            </a:r>
            <a:r>
              <a:rPr lang="en-CA" sz="2400" dirty="0" smtClean="0">
                <a:latin typeface="Times New Roman" panose="02020603050405020304" pitchFamily="18" charset="0"/>
                <a:cs typeface="Times New Roman" panose="02020603050405020304" pitchFamily="18" charset="0"/>
              </a:rPr>
              <a:t>. At this point, we have disrupted the natural cycle and prevented another ice age and we are now the primary drivers of our climate. (4) </a:t>
            </a:r>
            <a:endParaRPr lang="en-CA" sz="2400" dirty="0">
              <a:latin typeface="Times New Roman" panose="02020603050405020304" pitchFamily="18" charset="0"/>
              <a:cs typeface="Times New Roman" panose="02020603050405020304" pitchFamily="18" charset="0"/>
            </a:endParaRPr>
          </a:p>
        </p:txBody>
      </p:sp>
      <p:sp>
        <p:nvSpPr>
          <p:cNvPr id="40" name="Cloud 39"/>
          <p:cNvSpPr/>
          <p:nvPr/>
        </p:nvSpPr>
        <p:spPr>
          <a:xfrm>
            <a:off x="207353" y="22275833"/>
            <a:ext cx="10003791" cy="1635884"/>
          </a:xfrm>
          <a:prstGeom prst="cloud">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41" name="TextBox 40"/>
          <p:cNvSpPr txBox="1"/>
          <p:nvPr/>
        </p:nvSpPr>
        <p:spPr>
          <a:xfrm rot="21422697">
            <a:off x="1162583" y="22457375"/>
            <a:ext cx="9264381" cy="923330"/>
          </a:xfrm>
          <a:prstGeom prst="rect">
            <a:avLst/>
          </a:prstGeom>
          <a:noFill/>
        </p:spPr>
        <p:txBody>
          <a:bodyPr wrap="square" rtlCol="0">
            <a:spAutoFit/>
          </a:bodyPr>
          <a:lstStyle/>
          <a:p>
            <a:r>
              <a:rPr lang="en-CA" sz="5400" dirty="0" smtClean="0">
                <a:latin typeface="Arial Narrow" panose="020B0606020202030204" pitchFamily="34" charset="0"/>
              </a:rPr>
              <a:t>Are we Going to Freeze Again?</a:t>
            </a:r>
            <a:endParaRPr lang="en-CA" sz="5400" dirty="0">
              <a:latin typeface="Arial Narrow" panose="020B0606020202030204" pitchFamily="34" charset="0"/>
            </a:endParaRPr>
          </a:p>
        </p:txBody>
      </p:sp>
      <p:pic>
        <p:nvPicPr>
          <p:cNvPr id="3" name="Picture 2"/>
          <p:cNvPicPr>
            <a:picLocks noChangeAspect="1"/>
          </p:cNvPicPr>
          <p:nvPr/>
        </p:nvPicPr>
        <p:blipFill>
          <a:blip r:embed="rId6" cstate="print">
            <a:extLst>
              <a:ext uri="{BEBA8EAE-BF5A-486C-A8C5-ECC9F3942E4B}">
                <a14:imgProps xmlns:a14="http://schemas.microsoft.com/office/drawing/2010/main">
                  <a14:imgLayer r:embed="rId7">
                    <a14:imgEffect>
                      <a14:sharpenSoften amount="25000"/>
                    </a14:imgEffect>
                    <a14:imgEffect>
                      <a14:colorTemperature colorTemp="59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565053" y="9777046"/>
            <a:ext cx="10536035" cy="10564292"/>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4" name="Picture 3"/>
          <p:cNvPicPr>
            <a:picLocks noChangeAspect="1"/>
          </p:cNvPicPr>
          <p:nvPr/>
        </p:nvPicPr>
        <p:blipFill rotWithShape="1">
          <a:blip r:embed="rId8" cstate="print">
            <a:extLst>
              <a:ext uri="{BEBA8EAE-BF5A-486C-A8C5-ECC9F3942E4B}">
                <a14:imgProps xmlns:a14="http://schemas.microsoft.com/office/drawing/2010/main">
                  <a14:imgLayer r:embed="rId9">
                    <a14:imgEffect>
                      <a14:sharpenSoften amount="27000"/>
                    </a14:imgEffect>
                    <a14:imgEffect>
                      <a14:colorTemperature colorTemp="4675"/>
                    </a14:imgEffect>
                    <a14:imgEffect>
                      <a14:saturation sat="95000"/>
                    </a14:imgEffect>
                    <a14:imgEffect>
                      <a14:brightnessContrast bright="-2000" contrast="40000"/>
                    </a14:imgEffect>
                  </a14:imgLayer>
                </a14:imgProps>
              </a:ext>
              <a:ext uri="{28A0092B-C50C-407E-A947-70E740481C1C}">
                <a14:useLocalDpi xmlns:a14="http://schemas.microsoft.com/office/drawing/2010/main" val="0"/>
              </a:ext>
            </a:extLst>
          </a:blip>
          <a:srcRect l="-195" t="913" r="-1" b="913"/>
          <a:stretch/>
        </p:blipFill>
        <p:spPr>
          <a:xfrm>
            <a:off x="16745192" y="9777046"/>
            <a:ext cx="10522122" cy="1056429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TextBox 4"/>
          <p:cNvSpPr txBox="1"/>
          <p:nvPr/>
        </p:nvSpPr>
        <p:spPr>
          <a:xfrm>
            <a:off x="13551839" y="10822682"/>
            <a:ext cx="2778577" cy="523220"/>
          </a:xfrm>
          <a:prstGeom prst="rect">
            <a:avLst/>
          </a:prstGeom>
          <a:noFill/>
        </p:spPr>
        <p:txBody>
          <a:bodyPr wrap="square" rtlCol="0">
            <a:spAutoFit/>
          </a:bodyPr>
          <a:lstStyle/>
          <a:p>
            <a:r>
              <a:rPr lang="en-CA" sz="2800" dirty="0" smtClean="0">
                <a:solidFill>
                  <a:schemeClr val="bg1"/>
                </a:solidFill>
              </a:rPr>
              <a:t>Mount Garibaldi</a:t>
            </a:r>
            <a:endParaRPr lang="en-CA" sz="2800" dirty="0">
              <a:solidFill>
                <a:schemeClr val="bg1"/>
              </a:solidFill>
            </a:endParaRPr>
          </a:p>
        </p:txBody>
      </p:sp>
      <p:sp>
        <p:nvSpPr>
          <p:cNvPr id="24" name="TextBox 23"/>
          <p:cNvSpPr txBox="1"/>
          <p:nvPr/>
        </p:nvSpPr>
        <p:spPr>
          <a:xfrm>
            <a:off x="8916279" y="11138634"/>
            <a:ext cx="3056645" cy="523220"/>
          </a:xfrm>
          <a:prstGeom prst="rect">
            <a:avLst/>
          </a:prstGeom>
          <a:noFill/>
        </p:spPr>
        <p:txBody>
          <a:bodyPr wrap="square" rtlCol="0">
            <a:spAutoFit/>
          </a:bodyPr>
          <a:lstStyle/>
          <a:p>
            <a:r>
              <a:rPr lang="en-CA" sz="2800" dirty="0" smtClean="0">
                <a:solidFill>
                  <a:schemeClr val="bg1"/>
                </a:solidFill>
              </a:rPr>
              <a:t>Whistler Mountain</a:t>
            </a:r>
            <a:endParaRPr lang="en-CA" sz="2800" dirty="0">
              <a:solidFill>
                <a:schemeClr val="bg1"/>
              </a:solidFill>
            </a:endParaRPr>
          </a:p>
        </p:txBody>
      </p:sp>
      <p:sp>
        <p:nvSpPr>
          <p:cNvPr id="25" name="TextBox 24"/>
          <p:cNvSpPr txBox="1"/>
          <p:nvPr/>
        </p:nvSpPr>
        <p:spPr>
          <a:xfrm>
            <a:off x="5565053" y="12089507"/>
            <a:ext cx="2778577" cy="523220"/>
          </a:xfrm>
          <a:prstGeom prst="rect">
            <a:avLst/>
          </a:prstGeom>
          <a:noFill/>
        </p:spPr>
        <p:txBody>
          <a:bodyPr wrap="square" rtlCol="0">
            <a:spAutoFit/>
          </a:bodyPr>
          <a:lstStyle/>
          <a:p>
            <a:r>
              <a:rPr lang="en-CA" sz="2800" dirty="0" smtClean="0">
                <a:solidFill>
                  <a:schemeClr val="bg1"/>
                </a:solidFill>
              </a:rPr>
              <a:t>Tantalus Range</a:t>
            </a:r>
            <a:endParaRPr lang="en-CA" sz="2800" dirty="0">
              <a:solidFill>
                <a:schemeClr val="bg1"/>
              </a:solidFill>
            </a:endParaRPr>
          </a:p>
        </p:txBody>
      </p:sp>
      <p:sp>
        <p:nvSpPr>
          <p:cNvPr id="27" name="TextBox 26"/>
          <p:cNvSpPr txBox="1"/>
          <p:nvPr/>
        </p:nvSpPr>
        <p:spPr>
          <a:xfrm>
            <a:off x="24563624" y="10850731"/>
            <a:ext cx="2778577" cy="523220"/>
          </a:xfrm>
          <a:prstGeom prst="rect">
            <a:avLst/>
          </a:prstGeom>
          <a:noFill/>
        </p:spPr>
        <p:txBody>
          <a:bodyPr wrap="square" rtlCol="0">
            <a:spAutoFit/>
          </a:bodyPr>
          <a:lstStyle/>
          <a:p>
            <a:r>
              <a:rPr lang="en-CA" sz="2800" dirty="0" smtClean="0">
                <a:solidFill>
                  <a:schemeClr val="bg1"/>
                </a:solidFill>
              </a:rPr>
              <a:t>Mount Garibaldi</a:t>
            </a:r>
            <a:endParaRPr lang="en-CA" sz="2800" dirty="0">
              <a:solidFill>
                <a:schemeClr val="bg1"/>
              </a:solidFill>
            </a:endParaRPr>
          </a:p>
        </p:txBody>
      </p:sp>
      <p:sp>
        <p:nvSpPr>
          <p:cNvPr id="28" name="TextBox 27"/>
          <p:cNvSpPr txBox="1"/>
          <p:nvPr/>
        </p:nvSpPr>
        <p:spPr>
          <a:xfrm>
            <a:off x="20212929" y="11029424"/>
            <a:ext cx="3056645" cy="523220"/>
          </a:xfrm>
          <a:prstGeom prst="rect">
            <a:avLst/>
          </a:prstGeom>
          <a:noFill/>
        </p:spPr>
        <p:txBody>
          <a:bodyPr wrap="square" rtlCol="0">
            <a:spAutoFit/>
          </a:bodyPr>
          <a:lstStyle/>
          <a:p>
            <a:r>
              <a:rPr lang="en-CA" sz="2800" dirty="0" smtClean="0">
                <a:solidFill>
                  <a:schemeClr val="bg1"/>
                </a:solidFill>
              </a:rPr>
              <a:t>Whistler Mountain</a:t>
            </a:r>
            <a:endParaRPr lang="en-CA" sz="2800" dirty="0">
              <a:solidFill>
                <a:schemeClr val="bg1"/>
              </a:solidFill>
            </a:endParaRPr>
          </a:p>
        </p:txBody>
      </p:sp>
      <p:sp>
        <p:nvSpPr>
          <p:cNvPr id="29" name="TextBox 28"/>
          <p:cNvSpPr txBox="1"/>
          <p:nvPr/>
        </p:nvSpPr>
        <p:spPr>
          <a:xfrm>
            <a:off x="16745192" y="11827897"/>
            <a:ext cx="2778577" cy="523220"/>
          </a:xfrm>
          <a:prstGeom prst="rect">
            <a:avLst/>
          </a:prstGeom>
          <a:noFill/>
        </p:spPr>
        <p:txBody>
          <a:bodyPr wrap="square" rtlCol="0">
            <a:spAutoFit/>
          </a:bodyPr>
          <a:lstStyle/>
          <a:p>
            <a:r>
              <a:rPr lang="en-CA" sz="2800" dirty="0" smtClean="0">
                <a:solidFill>
                  <a:schemeClr val="bg1"/>
                </a:solidFill>
              </a:rPr>
              <a:t>Tantalus Range</a:t>
            </a:r>
            <a:endParaRPr lang="en-CA" sz="2800" dirty="0">
              <a:solidFill>
                <a:schemeClr val="bg1"/>
              </a:solidFill>
            </a:endParaRPr>
          </a:p>
        </p:txBody>
      </p:sp>
      <p:sp>
        <p:nvSpPr>
          <p:cNvPr id="30" name="TextBox 29"/>
          <p:cNvSpPr txBox="1"/>
          <p:nvPr/>
        </p:nvSpPr>
        <p:spPr>
          <a:xfrm>
            <a:off x="21741251" y="18699857"/>
            <a:ext cx="2204599" cy="523220"/>
          </a:xfrm>
          <a:prstGeom prst="rect">
            <a:avLst/>
          </a:prstGeom>
          <a:noFill/>
        </p:spPr>
        <p:txBody>
          <a:bodyPr wrap="square" rtlCol="0">
            <a:spAutoFit/>
          </a:bodyPr>
          <a:lstStyle/>
          <a:p>
            <a:r>
              <a:rPr lang="en-CA" sz="2800" dirty="0" err="1" smtClean="0">
                <a:solidFill>
                  <a:schemeClr val="bg1"/>
                </a:solidFill>
              </a:rPr>
              <a:t>Nexen</a:t>
            </a:r>
            <a:r>
              <a:rPr lang="en-CA" sz="2800" dirty="0" smtClean="0">
                <a:solidFill>
                  <a:schemeClr val="bg1"/>
                </a:solidFill>
              </a:rPr>
              <a:t> Beach</a:t>
            </a:r>
            <a:endParaRPr lang="en-CA" sz="2800" dirty="0">
              <a:solidFill>
                <a:schemeClr val="bg1"/>
              </a:solidFill>
            </a:endParaRPr>
          </a:p>
        </p:txBody>
      </p:sp>
      <p:cxnSp>
        <p:nvCxnSpPr>
          <p:cNvPr id="8" name="Straight Arrow Connector 7"/>
          <p:cNvCxnSpPr>
            <a:stCxn id="30" idx="0"/>
          </p:cNvCxnSpPr>
          <p:nvPr/>
        </p:nvCxnSpPr>
        <p:spPr>
          <a:xfrm flipV="1">
            <a:off x="22843551" y="17687925"/>
            <a:ext cx="426023" cy="101193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0212929" y="18450540"/>
            <a:ext cx="1389288" cy="523220"/>
          </a:xfrm>
          <a:prstGeom prst="rect">
            <a:avLst/>
          </a:prstGeom>
          <a:noFill/>
        </p:spPr>
        <p:txBody>
          <a:bodyPr wrap="square" rtlCol="0">
            <a:spAutoFit/>
          </a:bodyPr>
          <a:lstStyle/>
          <a:p>
            <a:r>
              <a:rPr lang="en-CA" sz="2800" dirty="0" smtClean="0">
                <a:solidFill>
                  <a:schemeClr val="bg1"/>
                </a:solidFill>
              </a:rPr>
              <a:t>The Spit</a:t>
            </a:r>
            <a:endParaRPr lang="en-CA" sz="2800" dirty="0">
              <a:solidFill>
                <a:schemeClr val="bg1"/>
              </a:solidFill>
            </a:endParaRPr>
          </a:p>
        </p:txBody>
      </p:sp>
      <p:cxnSp>
        <p:nvCxnSpPr>
          <p:cNvPr id="32" name="Straight Arrow Connector 31"/>
          <p:cNvCxnSpPr/>
          <p:nvPr/>
        </p:nvCxnSpPr>
        <p:spPr>
          <a:xfrm flipV="1">
            <a:off x="21176194" y="17145000"/>
            <a:ext cx="426023" cy="130554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23667049" y="13218187"/>
            <a:ext cx="1824949" cy="954107"/>
          </a:xfrm>
          <a:prstGeom prst="rect">
            <a:avLst/>
          </a:prstGeom>
          <a:noFill/>
        </p:spPr>
        <p:txBody>
          <a:bodyPr wrap="square" rtlCol="0">
            <a:spAutoFit/>
          </a:bodyPr>
          <a:lstStyle/>
          <a:p>
            <a:pPr algn="ctr"/>
            <a:r>
              <a:rPr lang="en-CA" sz="2800" dirty="0" smtClean="0">
                <a:solidFill>
                  <a:schemeClr val="bg1"/>
                </a:solidFill>
              </a:rPr>
              <a:t>Downtown Squamish</a:t>
            </a:r>
            <a:endParaRPr lang="en-CA" sz="2800" dirty="0">
              <a:solidFill>
                <a:schemeClr val="bg1"/>
              </a:solidFill>
            </a:endParaRPr>
          </a:p>
        </p:txBody>
      </p:sp>
      <p:cxnSp>
        <p:nvCxnSpPr>
          <p:cNvPr id="42" name="Straight Arrow Connector 41"/>
          <p:cNvCxnSpPr/>
          <p:nvPr/>
        </p:nvCxnSpPr>
        <p:spPr>
          <a:xfrm flipH="1">
            <a:off x="23667049" y="14172294"/>
            <a:ext cx="866320" cy="180022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6403300" y="15059192"/>
            <a:ext cx="299484" cy="130554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25427638" y="14488901"/>
            <a:ext cx="1839676" cy="523220"/>
          </a:xfrm>
          <a:prstGeom prst="rect">
            <a:avLst/>
          </a:prstGeom>
          <a:noFill/>
        </p:spPr>
        <p:txBody>
          <a:bodyPr wrap="square" rtlCol="0">
            <a:spAutoFit/>
          </a:bodyPr>
          <a:lstStyle/>
          <a:p>
            <a:r>
              <a:rPr lang="en-CA" sz="2800" dirty="0" smtClean="0">
                <a:solidFill>
                  <a:schemeClr val="bg1"/>
                </a:solidFill>
              </a:rPr>
              <a:t>The Chief</a:t>
            </a:r>
            <a:endParaRPr lang="en-CA" sz="2800" dirty="0">
              <a:solidFill>
                <a:schemeClr val="bg1"/>
              </a:solidFill>
            </a:endParaRPr>
          </a:p>
        </p:txBody>
      </p:sp>
      <p:sp>
        <p:nvSpPr>
          <p:cNvPr id="48" name="Oval Callout 47"/>
          <p:cNvSpPr/>
          <p:nvPr/>
        </p:nvSpPr>
        <p:spPr>
          <a:xfrm flipH="1">
            <a:off x="207353" y="15213979"/>
            <a:ext cx="5130524" cy="3653051"/>
          </a:xfrm>
          <a:prstGeom prst="wedgeEllipseCallout">
            <a:avLst>
              <a:gd name="adj1" fmla="val -46977"/>
              <a:gd name="adj2" fmla="val 63104"/>
            </a:avLst>
          </a:prstGeom>
          <a:solidFill>
            <a:schemeClr val="accent3">
              <a:lumMod val="20000"/>
              <a:lumOff val="80000"/>
            </a:schemeClr>
          </a:solidFill>
          <a:ln w="762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CA"/>
          </a:p>
        </p:txBody>
      </p:sp>
      <p:sp>
        <p:nvSpPr>
          <p:cNvPr id="51" name="TextBox 50"/>
          <p:cNvSpPr txBox="1"/>
          <p:nvPr/>
        </p:nvSpPr>
        <p:spPr>
          <a:xfrm>
            <a:off x="1257300" y="10572750"/>
            <a:ext cx="3086100" cy="624145"/>
          </a:xfrm>
          <a:prstGeom prst="rect">
            <a:avLst/>
          </a:prstGeom>
          <a:noFill/>
        </p:spPr>
        <p:txBody>
          <a:bodyPr wrap="square" rtlCol="0">
            <a:spAutoFit/>
          </a:bodyPr>
          <a:lstStyle/>
          <a:p>
            <a:endParaRPr lang="en-CA" dirty="0"/>
          </a:p>
        </p:txBody>
      </p:sp>
      <p:sp>
        <p:nvSpPr>
          <p:cNvPr id="43" name="TextBox 42"/>
          <p:cNvSpPr txBox="1"/>
          <p:nvPr/>
        </p:nvSpPr>
        <p:spPr>
          <a:xfrm>
            <a:off x="850106" y="15875272"/>
            <a:ext cx="4194793" cy="2985433"/>
          </a:xfrm>
          <a:prstGeom prst="rect">
            <a:avLst/>
          </a:prstGeom>
          <a:solidFill>
            <a:schemeClr val="accent3">
              <a:lumMod val="20000"/>
              <a:lumOff val="80000"/>
            </a:schemeClr>
          </a:solidFill>
          <a:ln/>
          <a:effectLst>
            <a:softEdge rad="635000"/>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CA" sz="2400" dirty="0" smtClean="0">
                <a:latin typeface="Times New Roman" panose="02020603050405020304" pitchFamily="18" charset="0"/>
                <a:cs typeface="Times New Roman" panose="02020603050405020304" pitchFamily="18" charset="0"/>
              </a:rPr>
              <a:t>The </a:t>
            </a:r>
            <a:r>
              <a:rPr lang="en-CA" sz="2400" dirty="0">
                <a:latin typeface="Times New Roman" panose="02020603050405020304" pitchFamily="18" charset="0"/>
                <a:cs typeface="Times New Roman" panose="02020603050405020304" pitchFamily="18" charset="0"/>
              </a:rPr>
              <a:t>peak of Mt. </a:t>
            </a:r>
            <a:r>
              <a:rPr lang="en-CA" sz="2400" dirty="0" smtClean="0">
                <a:latin typeface="Times New Roman" panose="02020603050405020304" pitchFamily="18" charset="0"/>
                <a:cs typeface="Times New Roman" panose="02020603050405020304" pitchFamily="18" charset="0"/>
              </a:rPr>
              <a:t>Garibaldi was </a:t>
            </a:r>
            <a:r>
              <a:rPr lang="en-CA" sz="2400" dirty="0">
                <a:latin typeface="Times New Roman" panose="02020603050405020304" pitchFamily="18" charset="0"/>
                <a:cs typeface="Times New Roman" panose="02020603050405020304" pitchFamily="18" charset="0"/>
              </a:rPr>
              <a:t>an active volcano during the ice age</a:t>
            </a:r>
            <a:r>
              <a:rPr lang="en-CA" sz="2400" dirty="0" smtClean="0">
                <a:latin typeface="Times New Roman" panose="02020603050405020304" pitchFamily="18" charset="0"/>
                <a:cs typeface="Times New Roman" panose="02020603050405020304" pitchFamily="18" charset="0"/>
              </a:rPr>
              <a:t>. (1)  The </a:t>
            </a:r>
            <a:r>
              <a:rPr lang="en-CA" sz="2400" dirty="0">
                <a:latin typeface="Times New Roman" panose="02020603050405020304" pitchFamily="18" charset="0"/>
                <a:cs typeface="Times New Roman" panose="02020603050405020304" pitchFamily="18" charset="0"/>
              </a:rPr>
              <a:t>average surface temperature at this time was about 9.0°C, and sea levels were 125 meters lower than they are today. (1)</a:t>
            </a:r>
            <a:endParaRPr lang="en-CA" sz="2400" b="1" dirty="0">
              <a:latin typeface="Times New Roman" panose="02020603050405020304" pitchFamily="18" charset="0"/>
              <a:cs typeface="Times New Roman" panose="02020603050405020304" pitchFamily="18" charset="0"/>
            </a:endParaRPr>
          </a:p>
          <a:p>
            <a:pPr algn="ctr"/>
            <a:endParaRPr lang="en-CA" sz="2000" b="1" dirty="0">
              <a:latin typeface="Times New Roman" panose="02020603050405020304" pitchFamily="18" charset="0"/>
              <a:cs typeface="Times New Roman" panose="02020603050405020304" pitchFamily="18" charset="0"/>
            </a:endParaRPr>
          </a:p>
        </p:txBody>
      </p:sp>
      <p:sp>
        <p:nvSpPr>
          <p:cNvPr id="49" name="TextBox 48"/>
          <p:cNvSpPr txBox="1"/>
          <p:nvPr/>
        </p:nvSpPr>
        <p:spPr>
          <a:xfrm>
            <a:off x="1014456" y="17653417"/>
            <a:ext cx="4194793" cy="400110"/>
          </a:xfrm>
          <a:prstGeom prst="rect">
            <a:avLst/>
          </a:prstGeom>
          <a:solidFill>
            <a:schemeClr val="accent3">
              <a:lumMod val="40000"/>
              <a:lumOff val="60000"/>
            </a:schemeClr>
          </a:solidFill>
          <a:ln/>
          <a:effectLst>
            <a:softEdge rad="635000"/>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CA" sz="2000" b="1" dirty="0">
              <a:latin typeface="Times New Roman" panose="02020603050405020304" pitchFamily="18" charset="0"/>
              <a:cs typeface="Times New Roman" panose="02020603050405020304" pitchFamily="18" charset="0"/>
            </a:endParaRPr>
          </a:p>
        </p:txBody>
      </p:sp>
      <p:sp>
        <p:nvSpPr>
          <p:cNvPr id="50" name="Oval Callout 49"/>
          <p:cNvSpPr/>
          <p:nvPr/>
        </p:nvSpPr>
        <p:spPr>
          <a:xfrm flipH="1">
            <a:off x="240150" y="10093153"/>
            <a:ext cx="5130524" cy="3799316"/>
          </a:xfrm>
          <a:prstGeom prst="wedgeEllipseCallout">
            <a:avLst>
              <a:gd name="adj1" fmla="val -42377"/>
              <a:gd name="adj2" fmla="val 69641"/>
            </a:avLst>
          </a:prstGeom>
          <a:solidFill>
            <a:schemeClr val="accent3">
              <a:lumMod val="20000"/>
              <a:lumOff val="80000"/>
            </a:schemeClr>
          </a:solidFill>
          <a:ln w="762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CA"/>
          </a:p>
        </p:txBody>
      </p:sp>
      <p:sp>
        <p:nvSpPr>
          <p:cNvPr id="52" name="TextBox 51"/>
          <p:cNvSpPr txBox="1"/>
          <p:nvPr/>
        </p:nvSpPr>
        <p:spPr>
          <a:xfrm>
            <a:off x="708015" y="10432520"/>
            <a:ext cx="4194793" cy="3046988"/>
          </a:xfrm>
          <a:prstGeom prst="rect">
            <a:avLst/>
          </a:prstGeom>
          <a:solidFill>
            <a:schemeClr val="accent3">
              <a:lumMod val="20000"/>
              <a:lumOff val="80000"/>
            </a:schemeClr>
          </a:solidFill>
          <a:ln/>
          <a:effectLst>
            <a:softEdge rad="635000"/>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CA" sz="2400" dirty="0">
                <a:latin typeface="Times New Roman" panose="02020603050405020304" pitchFamily="18" charset="0"/>
                <a:cs typeface="Times New Roman" panose="02020603050405020304" pitchFamily="18" charset="0"/>
              </a:rPr>
              <a:t>The Cordilleran ice sheet stretched from the mountains of coastal southeast Alaska, along the Coast Mountains of British Columbia, and into northern Washington and northwestern Montana, covering an area greater than 500,000km²</a:t>
            </a:r>
            <a:r>
              <a:rPr lang="en-CA" sz="2400" dirty="0" smtClean="0">
                <a:latin typeface="Times New Roman" panose="02020603050405020304" pitchFamily="18" charset="0"/>
                <a:cs typeface="Times New Roman" panose="02020603050405020304" pitchFamily="18" charset="0"/>
              </a:rPr>
              <a:t>.(1)</a:t>
            </a:r>
            <a:endParaRPr lang="en-CA" sz="2400" b="1" dirty="0">
              <a:latin typeface="Times New Roman" panose="02020603050405020304" pitchFamily="18" charset="0"/>
              <a:cs typeface="Times New Roman" panose="02020603050405020304" pitchFamily="18" charset="0"/>
            </a:endParaRPr>
          </a:p>
        </p:txBody>
      </p:sp>
      <p:sp>
        <p:nvSpPr>
          <p:cNvPr id="54" name="TextBox 53"/>
          <p:cNvSpPr txBox="1"/>
          <p:nvPr/>
        </p:nvSpPr>
        <p:spPr>
          <a:xfrm>
            <a:off x="6053514" y="10458599"/>
            <a:ext cx="2531891" cy="954107"/>
          </a:xfrm>
          <a:prstGeom prst="rect">
            <a:avLst/>
          </a:prstGeom>
          <a:noFill/>
        </p:spPr>
        <p:txBody>
          <a:bodyPr wrap="square" rtlCol="0">
            <a:spAutoFit/>
          </a:bodyPr>
          <a:lstStyle/>
          <a:p>
            <a:pPr algn="ctr"/>
            <a:r>
              <a:rPr lang="en-CA" sz="2800" dirty="0" smtClean="0">
                <a:solidFill>
                  <a:schemeClr val="bg1"/>
                </a:solidFill>
              </a:rPr>
              <a:t>The Cordilleran Ice Sheet</a:t>
            </a:r>
            <a:endParaRPr lang="en-CA" sz="2800" dirty="0">
              <a:solidFill>
                <a:schemeClr val="bg1"/>
              </a:solidFill>
            </a:endParaRPr>
          </a:p>
        </p:txBody>
      </p:sp>
      <p:cxnSp>
        <p:nvCxnSpPr>
          <p:cNvPr id="55" name="Straight Arrow Connector 54"/>
          <p:cNvCxnSpPr/>
          <p:nvPr/>
        </p:nvCxnSpPr>
        <p:spPr>
          <a:xfrm>
            <a:off x="7856054" y="11412706"/>
            <a:ext cx="2113030" cy="2409953"/>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6" name="Oval Callout 55"/>
          <p:cNvSpPr/>
          <p:nvPr/>
        </p:nvSpPr>
        <p:spPr>
          <a:xfrm>
            <a:off x="27516637" y="9685957"/>
            <a:ext cx="5130524" cy="3799316"/>
          </a:xfrm>
          <a:prstGeom prst="wedgeEllipseCallout">
            <a:avLst>
              <a:gd name="adj1" fmla="val -42377"/>
              <a:gd name="adj2" fmla="val 69641"/>
            </a:avLst>
          </a:prstGeom>
          <a:solidFill>
            <a:schemeClr val="accent3">
              <a:lumMod val="20000"/>
              <a:lumOff val="80000"/>
            </a:schemeClr>
          </a:solidFill>
          <a:ln w="762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CA"/>
          </a:p>
        </p:txBody>
      </p:sp>
      <p:sp>
        <p:nvSpPr>
          <p:cNvPr id="57" name="TextBox 56"/>
          <p:cNvSpPr txBox="1"/>
          <p:nvPr/>
        </p:nvSpPr>
        <p:spPr>
          <a:xfrm>
            <a:off x="28075563" y="10093153"/>
            <a:ext cx="4168310" cy="3277820"/>
          </a:xfrm>
          <a:prstGeom prst="rect">
            <a:avLst/>
          </a:prstGeom>
          <a:solidFill>
            <a:schemeClr val="accent3">
              <a:lumMod val="20000"/>
              <a:lumOff val="80000"/>
            </a:schemeClr>
          </a:solidFill>
          <a:ln/>
          <a:effectLst>
            <a:softEdge rad="635000"/>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CA" sz="2300" dirty="0">
                <a:latin typeface="Times New Roman" panose="02020603050405020304" pitchFamily="18" charset="0"/>
                <a:cs typeface="Times New Roman" panose="02020603050405020304" pitchFamily="18" charset="0"/>
              </a:rPr>
              <a:t>The shape of Squamish valley has </a:t>
            </a:r>
            <a:r>
              <a:rPr lang="en-CA" sz="2300" dirty="0" smtClean="0">
                <a:latin typeface="Times New Roman" panose="02020603050405020304" pitchFamily="18" charset="0"/>
                <a:cs typeface="Times New Roman" panose="02020603050405020304" pitchFamily="18" charset="0"/>
              </a:rPr>
              <a:t>been </a:t>
            </a:r>
            <a:r>
              <a:rPr lang="en-CA" sz="2300" dirty="0">
                <a:latin typeface="Times New Roman" panose="02020603050405020304" pitchFamily="18" charset="0"/>
                <a:cs typeface="Times New Roman" panose="02020603050405020304" pitchFamily="18" charset="0"/>
              </a:rPr>
              <a:t>molded by glacial and river </a:t>
            </a:r>
            <a:r>
              <a:rPr lang="en-CA" sz="2300" dirty="0" smtClean="0">
                <a:latin typeface="Times New Roman" panose="02020603050405020304" pitchFamily="18" charset="0"/>
                <a:cs typeface="Times New Roman" panose="02020603050405020304" pitchFamily="18" charset="0"/>
              </a:rPr>
              <a:t>erosion. The </a:t>
            </a:r>
            <a:r>
              <a:rPr lang="en-CA" sz="2300" dirty="0">
                <a:latin typeface="Times New Roman" panose="02020603050405020304" pitchFamily="18" charset="0"/>
                <a:cs typeface="Times New Roman" panose="02020603050405020304" pitchFamily="18" charset="0"/>
              </a:rPr>
              <a:t>steep granite cliffs </a:t>
            </a:r>
            <a:r>
              <a:rPr lang="en-CA" sz="2300" dirty="0" smtClean="0">
                <a:latin typeface="Times New Roman" panose="02020603050405020304" pitchFamily="18" charset="0"/>
                <a:cs typeface="Times New Roman" panose="02020603050405020304" pitchFamily="18" charset="0"/>
              </a:rPr>
              <a:t>on either side were </a:t>
            </a:r>
            <a:r>
              <a:rPr lang="en-CA" sz="2300" dirty="0">
                <a:latin typeface="Times New Roman" panose="02020603050405020304" pitchFamily="18" charset="0"/>
                <a:cs typeface="Times New Roman" panose="02020603050405020304" pitchFamily="18" charset="0"/>
              </a:rPr>
              <a:t>sculpted by glaciers moving through the valley. The famous Chief mountain face acted as a barrier on the eastern </a:t>
            </a:r>
            <a:r>
              <a:rPr lang="en-CA" sz="2300" dirty="0" smtClean="0">
                <a:latin typeface="Times New Roman" panose="02020603050405020304" pitchFamily="18" charset="0"/>
                <a:cs typeface="Times New Roman" panose="02020603050405020304" pitchFamily="18" charset="0"/>
              </a:rPr>
              <a:t>side of the valley to this movement.²</a:t>
            </a:r>
            <a:endParaRPr lang="en-CA" sz="2300" b="1" dirty="0">
              <a:latin typeface="Times New Roman" panose="02020603050405020304" pitchFamily="18" charset="0"/>
              <a:cs typeface="Times New Roman" panose="02020603050405020304" pitchFamily="18" charset="0"/>
            </a:endParaRPr>
          </a:p>
        </p:txBody>
      </p:sp>
      <p:sp>
        <p:nvSpPr>
          <p:cNvPr id="58" name="Oval Callout 57"/>
          <p:cNvSpPr/>
          <p:nvPr/>
        </p:nvSpPr>
        <p:spPr>
          <a:xfrm>
            <a:off x="27534489" y="15297843"/>
            <a:ext cx="5151403" cy="3562862"/>
          </a:xfrm>
          <a:prstGeom prst="wedgeEllipseCallout">
            <a:avLst>
              <a:gd name="adj1" fmla="val -44160"/>
              <a:gd name="adj2" fmla="val 70463"/>
            </a:avLst>
          </a:prstGeom>
          <a:solidFill>
            <a:schemeClr val="accent3">
              <a:lumMod val="20000"/>
              <a:lumOff val="80000"/>
            </a:schemeClr>
          </a:solidFill>
          <a:ln w="762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CA">
              <a:solidFill>
                <a:schemeClr val="bg1"/>
              </a:solidFill>
            </a:endParaRPr>
          </a:p>
        </p:txBody>
      </p:sp>
      <p:sp>
        <p:nvSpPr>
          <p:cNvPr id="59" name="TextBox 58"/>
          <p:cNvSpPr txBox="1"/>
          <p:nvPr/>
        </p:nvSpPr>
        <p:spPr>
          <a:xfrm>
            <a:off x="28186181" y="15813716"/>
            <a:ext cx="3947453" cy="3108543"/>
          </a:xfrm>
          <a:prstGeom prst="rect">
            <a:avLst/>
          </a:prstGeom>
          <a:solidFill>
            <a:schemeClr val="accent3">
              <a:lumMod val="20000"/>
              <a:lumOff val="80000"/>
            </a:schemeClr>
          </a:solidFill>
          <a:ln/>
          <a:effectLst>
            <a:softEdge rad="635000"/>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CA" sz="2800" dirty="0">
                <a:latin typeface="Times New Roman" panose="02020603050405020304" pitchFamily="18" charset="0"/>
                <a:cs typeface="Times New Roman" panose="02020603050405020304" pitchFamily="18" charset="0"/>
              </a:rPr>
              <a:t>The Squamish River flows down the western side of the </a:t>
            </a:r>
            <a:r>
              <a:rPr lang="en-CA" sz="2800" dirty="0" smtClean="0">
                <a:latin typeface="Times New Roman" panose="02020603050405020304" pitchFamily="18" charset="0"/>
                <a:cs typeface="Times New Roman" panose="02020603050405020304" pitchFamily="18" charset="0"/>
              </a:rPr>
              <a:t>valley.²</a:t>
            </a:r>
          </a:p>
          <a:p>
            <a:pPr algn="ctr"/>
            <a:r>
              <a:rPr lang="en-CA" sz="2800" dirty="0">
                <a:latin typeface="Times New Roman" panose="02020603050405020304" pitchFamily="18" charset="0"/>
                <a:cs typeface="Times New Roman" panose="02020603050405020304" pitchFamily="18" charset="0"/>
              </a:rPr>
              <a:t>The current average temperature is about 15°C.³</a:t>
            </a:r>
            <a:endParaRPr lang="en-CA" sz="2800" b="1" dirty="0">
              <a:latin typeface="Times New Roman" panose="02020603050405020304" pitchFamily="18" charset="0"/>
              <a:cs typeface="Times New Roman" panose="02020603050405020304" pitchFamily="18" charset="0"/>
            </a:endParaRPr>
          </a:p>
          <a:p>
            <a:pPr algn="ctr"/>
            <a:endParaRPr lang="en-CA" sz="2800" b="1" dirty="0">
              <a:latin typeface="Times New Roman" panose="02020603050405020304" pitchFamily="18" charset="0"/>
              <a:cs typeface="Times New Roman" panose="02020603050405020304" pitchFamily="18" charset="0"/>
            </a:endParaRPr>
          </a:p>
        </p:txBody>
      </p:sp>
      <p:sp>
        <p:nvSpPr>
          <p:cNvPr id="60" name="TextBox 59"/>
          <p:cNvSpPr txBox="1"/>
          <p:nvPr/>
        </p:nvSpPr>
        <p:spPr>
          <a:xfrm>
            <a:off x="18231476" y="15237411"/>
            <a:ext cx="1824949" cy="954107"/>
          </a:xfrm>
          <a:prstGeom prst="rect">
            <a:avLst/>
          </a:prstGeom>
          <a:noFill/>
        </p:spPr>
        <p:txBody>
          <a:bodyPr wrap="square" rtlCol="0">
            <a:spAutoFit/>
          </a:bodyPr>
          <a:lstStyle/>
          <a:p>
            <a:pPr algn="ctr"/>
            <a:r>
              <a:rPr lang="en-CA" sz="2800" dirty="0" smtClean="0">
                <a:solidFill>
                  <a:schemeClr val="bg1"/>
                </a:solidFill>
              </a:rPr>
              <a:t>Squamish River</a:t>
            </a:r>
            <a:endParaRPr lang="en-CA" sz="2800" dirty="0">
              <a:solidFill>
                <a:schemeClr val="bg1"/>
              </a:solidFill>
            </a:endParaRPr>
          </a:p>
        </p:txBody>
      </p:sp>
      <p:cxnSp>
        <p:nvCxnSpPr>
          <p:cNvPr id="61" name="Straight Arrow Connector 60"/>
          <p:cNvCxnSpPr/>
          <p:nvPr/>
        </p:nvCxnSpPr>
        <p:spPr>
          <a:xfrm>
            <a:off x="19786906" y="15875272"/>
            <a:ext cx="1120667" cy="48946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28186181" y="17758042"/>
            <a:ext cx="3251575" cy="523220"/>
          </a:xfrm>
          <a:prstGeom prst="rect">
            <a:avLst/>
          </a:prstGeom>
          <a:solidFill>
            <a:schemeClr val="accent3">
              <a:lumMod val="40000"/>
              <a:lumOff val="60000"/>
            </a:schemeClr>
          </a:solidFill>
          <a:ln/>
          <a:effectLst>
            <a:softEdge rad="635000"/>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CA" sz="2800" b="1" dirty="0">
              <a:latin typeface="Times New Roman" panose="02020603050405020304" pitchFamily="18" charset="0"/>
              <a:cs typeface="Times New Roman" panose="02020603050405020304" pitchFamily="18" charset="0"/>
            </a:endParaRPr>
          </a:p>
        </p:txBody>
      </p:sp>
      <p:graphicFrame>
        <p:nvGraphicFramePr>
          <p:cNvPr id="15" name="Diagram 14"/>
          <p:cNvGraphicFramePr/>
          <p:nvPr>
            <p:extLst>
              <p:ext uri="{D42A27DB-BD31-4B8C-83A1-F6EECF244321}">
                <p14:modId xmlns:p14="http://schemas.microsoft.com/office/powerpoint/2010/main" val="3447751765"/>
              </p:ext>
            </p:extLst>
          </p:nvPr>
        </p:nvGraphicFramePr>
        <p:xfrm>
          <a:off x="-748667" y="23785519"/>
          <a:ext cx="14300506" cy="870199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68" name="Bent Arrow 67"/>
          <p:cNvSpPr/>
          <p:nvPr/>
        </p:nvSpPr>
        <p:spPr>
          <a:xfrm rot="5400000">
            <a:off x="7864498" y="22465524"/>
            <a:ext cx="1033754" cy="4903390"/>
          </a:xfrm>
          <a:prstGeom prst="ben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solidFill>
                <a:schemeClr val="tx1"/>
              </a:solidFill>
            </a:endParaRPr>
          </a:p>
        </p:txBody>
      </p:sp>
      <p:sp>
        <p:nvSpPr>
          <p:cNvPr id="69" name="Pentagon 68"/>
          <p:cNvSpPr/>
          <p:nvPr/>
        </p:nvSpPr>
        <p:spPr>
          <a:xfrm>
            <a:off x="669122" y="23984665"/>
            <a:ext cx="5203408" cy="1114244"/>
          </a:xfrm>
          <a:prstGeom prst="homePlate">
            <a:avLst>
              <a:gd name="adj" fmla="val 47435"/>
            </a:avLst>
          </a:prstGeom>
          <a:solidFill>
            <a:schemeClr val="tx1">
              <a:lumMod val="65000"/>
              <a:lumOff val="35000"/>
            </a:schemeClr>
          </a:solidFill>
          <a:ln w="57150"/>
        </p:spPr>
        <p:style>
          <a:lnRef idx="1">
            <a:schemeClr val="dk1"/>
          </a:lnRef>
          <a:fillRef idx="2">
            <a:schemeClr val="dk1"/>
          </a:fillRef>
          <a:effectRef idx="1">
            <a:schemeClr val="dk1"/>
          </a:effectRef>
          <a:fontRef idx="minor">
            <a:schemeClr val="dk1"/>
          </a:fontRef>
        </p:style>
        <p:txBody>
          <a:bodyPr rtlCol="0" anchor="ctr"/>
          <a:lstStyle/>
          <a:p>
            <a:pPr algn="ctr"/>
            <a:endParaRPr lang="en-CA"/>
          </a:p>
        </p:txBody>
      </p:sp>
      <p:sp>
        <p:nvSpPr>
          <p:cNvPr id="73" name="Bent Arrow 72"/>
          <p:cNvSpPr/>
          <p:nvPr/>
        </p:nvSpPr>
        <p:spPr>
          <a:xfrm rot="182945">
            <a:off x="12455729" y="23696108"/>
            <a:ext cx="1578003" cy="1919145"/>
          </a:xfrm>
          <a:prstGeom prst="ben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solidFill>
                <a:schemeClr val="tx1"/>
              </a:solidFill>
            </a:endParaRPr>
          </a:p>
        </p:txBody>
      </p:sp>
      <p:sp>
        <p:nvSpPr>
          <p:cNvPr id="71" name="TextBox 70"/>
          <p:cNvSpPr txBox="1"/>
          <p:nvPr/>
        </p:nvSpPr>
        <p:spPr>
          <a:xfrm>
            <a:off x="586563" y="23984665"/>
            <a:ext cx="4885774" cy="1155957"/>
          </a:xfrm>
          <a:prstGeom prst="rect">
            <a:avLst/>
          </a:prstGeom>
          <a:noFill/>
        </p:spPr>
        <p:txBody>
          <a:bodyPr wrap="square" rtlCol="0">
            <a:spAutoFit/>
          </a:bodyPr>
          <a:lstStyle/>
          <a:p>
            <a:pPr algn="ctr"/>
            <a:r>
              <a:rPr lang="en-CA" dirty="0" smtClean="0">
                <a:solidFill>
                  <a:schemeClr val="bg1"/>
                </a:solidFill>
                <a:latin typeface="Times New Roman" panose="02020603050405020304" pitchFamily="18" charset="0"/>
                <a:cs typeface="Times New Roman" panose="02020603050405020304" pitchFamily="18" charset="0"/>
              </a:rPr>
              <a:t>Let’s take a look at what drives our climate…</a:t>
            </a:r>
            <a:endParaRPr lang="en-CA" dirty="0">
              <a:solidFill>
                <a:schemeClr val="bg1"/>
              </a:solidFill>
              <a:latin typeface="Times New Roman" panose="02020603050405020304" pitchFamily="18" charset="0"/>
              <a:cs typeface="Times New Roman" panose="02020603050405020304" pitchFamily="18" charset="0"/>
            </a:endParaRPr>
          </a:p>
        </p:txBody>
      </p:sp>
      <p:sp>
        <p:nvSpPr>
          <p:cNvPr id="76" name="Cloud 75"/>
          <p:cNvSpPr/>
          <p:nvPr/>
        </p:nvSpPr>
        <p:spPr>
          <a:xfrm rot="238117">
            <a:off x="25351689" y="22292083"/>
            <a:ext cx="5447752" cy="1643911"/>
          </a:xfrm>
          <a:prstGeom prst="cloud">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77" name="TextBox 76"/>
          <p:cNvSpPr txBox="1"/>
          <p:nvPr/>
        </p:nvSpPr>
        <p:spPr>
          <a:xfrm>
            <a:off x="26232281" y="22452320"/>
            <a:ext cx="3907799" cy="1323439"/>
          </a:xfrm>
          <a:prstGeom prst="rect">
            <a:avLst/>
          </a:prstGeom>
          <a:noFill/>
        </p:spPr>
        <p:txBody>
          <a:bodyPr wrap="square" rtlCol="0">
            <a:spAutoFit/>
          </a:bodyPr>
          <a:lstStyle/>
          <a:p>
            <a:pPr algn="ctr"/>
            <a:r>
              <a:rPr lang="en-CA" sz="4000" dirty="0" smtClean="0">
                <a:latin typeface="Arial Narrow" panose="020B0606020202030204" pitchFamily="34" charset="0"/>
              </a:rPr>
              <a:t>What you can do to reduce CO</a:t>
            </a:r>
            <a:r>
              <a:rPr lang="en-CA" sz="4000" dirty="0" smtClean="0">
                <a:latin typeface="Calibri"/>
              </a:rPr>
              <a:t>₂</a:t>
            </a:r>
            <a:endParaRPr lang="en-CA" sz="4000" dirty="0">
              <a:latin typeface="Arial Narrow" panose="020B0606020202030204" pitchFamily="34" charset="0"/>
            </a:endParaRPr>
          </a:p>
        </p:txBody>
      </p:sp>
      <p:pic>
        <p:nvPicPr>
          <p:cNvPr id="78" name="Picture 7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5838980" y="27881015"/>
            <a:ext cx="2491383" cy="171601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9" name="Picture 7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8603481" y="27889855"/>
            <a:ext cx="2451478" cy="162796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0" name="Picture 7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8477577" y="24237507"/>
            <a:ext cx="2600638" cy="176872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81" name="TextBox 80"/>
          <p:cNvSpPr txBox="1"/>
          <p:nvPr/>
        </p:nvSpPr>
        <p:spPr>
          <a:xfrm>
            <a:off x="23710922" y="27716974"/>
            <a:ext cx="2149046" cy="2062103"/>
          </a:xfrm>
          <a:prstGeom prst="rect">
            <a:avLst/>
          </a:prstGeom>
          <a:noFill/>
        </p:spPr>
        <p:txBody>
          <a:bodyPr wrap="square" rtlCol="0">
            <a:spAutoFit/>
          </a:bodyPr>
          <a:lstStyle/>
          <a:p>
            <a:pPr algn="ctr"/>
            <a:r>
              <a:rPr lang="en-CA" sz="3200" dirty="0" smtClean="0">
                <a:latin typeface="Times New Roman" panose="02020603050405020304" pitchFamily="18" charset="0"/>
                <a:cs typeface="Times New Roman" panose="02020603050405020304" pitchFamily="18" charset="0"/>
              </a:rPr>
              <a:t>Aid in wetland restoration efforts!</a:t>
            </a:r>
            <a:endParaRPr lang="en-CA" sz="3200" dirty="0">
              <a:latin typeface="Times New Roman" panose="02020603050405020304" pitchFamily="18" charset="0"/>
              <a:cs typeface="Times New Roman" panose="02020603050405020304" pitchFamily="18" charset="0"/>
            </a:endParaRPr>
          </a:p>
        </p:txBody>
      </p:sp>
      <p:sp>
        <p:nvSpPr>
          <p:cNvPr id="82" name="TextBox 81"/>
          <p:cNvSpPr txBox="1"/>
          <p:nvPr/>
        </p:nvSpPr>
        <p:spPr>
          <a:xfrm>
            <a:off x="31028795" y="28238380"/>
            <a:ext cx="1914800" cy="1077218"/>
          </a:xfrm>
          <a:prstGeom prst="rect">
            <a:avLst/>
          </a:prstGeom>
          <a:noFill/>
        </p:spPr>
        <p:txBody>
          <a:bodyPr wrap="square" rtlCol="0">
            <a:spAutoFit/>
          </a:bodyPr>
          <a:lstStyle/>
          <a:p>
            <a:pPr algn="ctr"/>
            <a:r>
              <a:rPr lang="en-CA" sz="3200" dirty="0" smtClean="0">
                <a:latin typeface="Times New Roman" panose="02020603050405020304" pitchFamily="18" charset="0"/>
                <a:cs typeface="Times New Roman" panose="02020603050405020304" pitchFamily="18" charset="0"/>
              </a:rPr>
              <a:t>Conserve water!</a:t>
            </a:r>
            <a:endParaRPr lang="en-CA" sz="3200" dirty="0">
              <a:latin typeface="Times New Roman" panose="02020603050405020304" pitchFamily="18" charset="0"/>
              <a:cs typeface="Times New Roman" panose="02020603050405020304" pitchFamily="18" charset="0"/>
            </a:endParaRPr>
          </a:p>
        </p:txBody>
      </p:sp>
      <p:sp>
        <p:nvSpPr>
          <p:cNvPr id="83" name="TextBox 82"/>
          <p:cNvSpPr txBox="1"/>
          <p:nvPr/>
        </p:nvSpPr>
        <p:spPr>
          <a:xfrm>
            <a:off x="31082328" y="24303139"/>
            <a:ext cx="1743165" cy="1567416"/>
          </a:xfrm>
          <a:prstGeom prst="rect">
            <a:avLst/>
          </a:prstGeom>
          <a:noFill/>
        </p:spPr>
        <p:txBody>
          <a:bodyPr wrap="square" rtlCol="0">
            <a:spAutoFit/>
          </a:bodyPr>
          <a:lstStyle/>
          <a:p>
            <a:pPr algn="ctr"/>
            <a:r>
              <a:rPr lang="en-CA" sz="3200" dirty="0" smtClean="0">
                <a:latin typeface="Times New Roman" panose="02020603050405020304" pitchFamily="18" charset="0"/>
                <a:cs typeface="Times New Roman" panose="02020603050405020304" pitchFamily="18" charset="0"/>
              </a:rPr>
              <a:t>Bike instead of drive!</a:t>
            </a:r>
            <a:endParaRPr lang="en-CA" sz="3200" dirty="0">
              <a:latin typeface="Times New Roman" panose="02020603050405020304" pitchFamily="18" charset="0"/>
              <a:cs typeface="Times New Roman" panose="02020603050405020304" pitchFamily="18" charset="0"/>
            </a:endParaRPr>
          </a:p>
        </p:txBody>
      </p:sp>
      <p:sp>
        <p:nvSpPr>
          <p:cNvPr id="84" name="TextBox 83"/>
          <p:cNvSpPr txBox="1"/>
          <p:nvPr/>
        </p:nvSpPr>
        <p:spPr>
          <a:xfrm>
            <a:off x="23707824" y="30300338"/>
            <a:ext cx="5857996" cy="2677656"/>
          </a:xfrm>
          <a:prstGeom prst="rect">
            <a:avLst/>
          </a:prstGeom>
          <a:noFill/>
          <a:ln w="12700">
            <a:solidFill>
              <a:schemeClr val="tx1"/>
            </a:solidFill>
          </a:ln>
        </p:spPr>
        <p:txBody>
          <a:bodyPr wrap="square" rtlCol="0">
            <a:spAutoFit/>
          </a:bodyPr>
          <a:lstStyle/>
          <a:p>
            <a:r>
              <a:rPr lang="en-CA" sz="1200" b="1" dirty="0" smtClean="0">
                <a:latin typeface="Times New Roman" panose="02020603050405020304" pitchFamily="18" charset="0"/>
                <a:cs typeface="Times New Roman" panose="02020603050405020304" pitchFamily="18" charset="0"/>
              </a:rPr>
              <a:t>References</a:t>
            </a:r>
          </a:p>
          <a:p>
            <a:pPr lvl="0"/>
            <a:r>
              <a:rPr lang="en-CA" sz="1200" dirty="0" smtClean="0">
                <a:latin typeface="Times New Roman" panose="02020603050405020304" pitchFamily="18" charset="0"/>
                <a:cs typeface="Times New Roman" panose="02020603050405020304" pitchFamily="18" charset="0"/>
              </a:rPr>
              <a:t>1) Johnson</a:t>
            </a:r>
            <a:r>
              <a:rPr lang="en-CA" sz="1200" dirty="0">
                <a:latin typeface="Times New Roman" panose="02020603050405020304" pitchFamily="18" charset="0"/>
                <a:cs typeface="Times New Roman" panose="02020603050405020304" pitchFamily="18" charset="0"/>
              </a:rPr>
              <a:t>, W. Hilton. (2014) "Pleistocene Epoch | Geochronology." </a:t>
            </a:r>
            <a:r>
              <a:rPr lang="en-CA" sz="1200" i="1" dirty="0">
                <a:latin typeface="Times New Roman" panose="02020603050405020304" pitchFamily="18" charset="0"/>
                <a:cs typeface="Times New Roman" panose="02020603050405020304" pitchFamily="18" charset="0"/>
              </a:rPr>
              <a:t>Encyclopedia Britannica Online</a:t>
            </a:r>
            <a:r>
              <a:rPr lang="en-CA" sz="1200" dirty="0">
                <a:latin typeface="Times New Roman" panose="02020603050405020304" pitchFamily="18" charset="0"/>
                <a:cs typeface="Times New Roman" panose="02020603050405020304" pitchFamily="18" charset="0"/>
              </a:rPr>
              <a:t>. Encyclopedia Britannica, 9 Sept. Web. </a:t>
            </a:r>
          </a:p>
          <a:p>
            <a:pPr lvl="0"/>
            <a:r>
              <a:rPr lang="en-CA" sz="1200" dirty="0" smtClean="0">
                <a:latin typeface="Times New Roman" panose="02020603050405020304" pitchFamily="18" charset="0"/>
                <a:cs typeface="Times New Roman" panose="02020603050405020304" pitchFamily="18" charset="0"/>
              </a:rPr>
              <a:t>2) Turner</a:t>
            </a:r>
            <a:r>
              <a:rPr lang="en-CA" sz="1200" dirty="0">
                <a:latin typeface="Times New Roman" panose="02020603050405020304" pitchFamily="18" charset="0"/>
                <a:cs typeface="Times New Roman" panose="02020603050405020304" pitchFamily="18" charset="0"/>
              </a:rPr>
              <a:t>, Bob, and John </a:t>
            </a:r>
            <a:r>
              <a:rPr lang="en-CA" sz="1200" dirty="0" err="1">
                <a:latin typeface="Times New Roman" panose="02020603050405020304" pitchFamily="18" charset="0"/>
                <a:cs typeface="Times New Roman" panose="02020603050405020304" pitchFamily="18" charset="0"/>
              </a:rPr>
              <a:t>Clague</a:t>
            </a:r>
            <a:r>
              <a:rPr lang="en-CA" sz="1200" dirty="0">
                <a:latin typeface="Times New Roman" panose="02020603050405020304" pitchFamily="18" charset="0"/>
                <a:cs typeface="Times New Roman" panose="02020603050405020304" pitchFamily="18" charset="0"/>
              </a:rPr>
              <a:t>. "Earth Science of the Howe Sound </a:t>
            </a:r>
            <a:r>
              <a:rPr lang="en-CA" sz="1200" dirty="0" err="1">
                <a:latin typeface="Times New Roman" panose="02020603050405020304" pitchFamily="18" charset="0"/>
                <a:cs typeface="Times New Roman" panose="02020603050405020304" pitchFamily="18" charset="0"/>
              </a:rPr>
              <a:t>Area."</a:t>
            </a:r>
            <a:r>
              <a:rPr lang="en-CA" sz="1200" i="1" dirty="0" err="1">
                <a:latin typeface="Times New Roman" panose="02020603050405020304" pitchFamily="18" charset="0"/>
                <a:cs typeface="Times New Roman" panose="02020603050405020304" pitchFamily="18" charset="0"/>
              </a:rPr>
              <a:t>Geological</a:t>
            </a:r>
            <a:r>
              <a:rPr lang="en-CA" sz="1200" i="1" dirty="0">
                <a:latin typeface="Times New Roman" panose="02020603050405020304" pitchFamily="18" charset="0"/>
                <a:cs typeface="Times New Roman" panose="02020603050405020304" pitchFamily="18" charset="0"/>
              </a:rPr>
              <a:t> Survey of Canada</a:t>
            </a:r>
            <a:r>
              <a:rPr lang="en-CA" sz="1200" dirty="0">
                <a:latin typeface="Times New Roman" panose="02020603050405020304" pitchFamily="18" charset="0"/>
                <a:cs typeface="Times New Roman" panose="02020603050405020304" pitchFamily="18" charset="0"/>
              </a:rPr>
              <a:t> (</a:t>
            </a:r>
            <a:r>
              <a:rPr lang="en-CA" sz="1200" dirty="0" err="1">
                <a:latin typeface="Times New Roman" panose="02020603050405020304" pitchFamily="18" charset="0"/>
                <a:cs typeface="Times New Roman" panose="02020603050405020304" pitchFamily="18" charset="0"/>
              </a:rPr>
              <a:t>n.d.</a:t>
            </a:r>
            <a:r>
              <a:rPr lang="en-CA" sz="1200" dirty="0">
                <a:latin typeface="Times New Roman" panose="02020603050405020304" pitchFamily="18" charset="0"/>
                <a:cs typeface="Times New Roman" panose="02020603050405020304" pitchFamily="18" charset="0"/>
              </a:rPr>
              <a:t>): </a:t>
            </a:r>
            <a:r>
              <a:rPr lang="en-CA" sz="1200" i="1" dirty="0" smtClean="0">
                <a:latin typeface="Times New Roman" panose="02020603050405020304" pitchFamily="18" charset="0"/>
                <a:cs typeface="Times New Roman" panose="02020603050405020304" pitchFamily="18" charset="0"/>
              </a:rPr>
              <a:t>The </a:t>
            </a:r>
            <a:r>
              <a:rPr lang="en-CA" sz="1200" i="1" dirty="0">
                <a:latin typeface="Times New Roman" panose="02020603050405020304" pitchFamily="18" charset="0"/>
                <a:cs typeface="Times New Roman" panose="02020603050405020304" pitchFamily="18" charset="0"/>
              </a:rPr>
              <a:t>Outdoor Classroom on the Sea-to-Sky Highway</a:t>
            </a:r>
            <a:r>
              <a:rPr lang="en-CA" sz="1200" dirty="0">
                <a:latin typeface="Times New Roman" panose="02020603050405020304" pitchFamily="18" charset="0"/>
                <a:cs typeface="Times New Roman" panose="02020603050405020304" pitchFamily="18" charset="0"/>
              </a:rPr>
              <a:t>. Web.</a:t>
            </a:r>
          </a:p>
          <a:p>
            <a:pPr lvl="0"/>
            <a:r>
              <a:rPr lang="en-CA" sz="1200" dirty="0" smtClean="0">
                <a:latin typeface="Times New Roman" panose="02020603050405020304" pitchFamily="18" charset="0"/>
                <a:cs typeface="Times New Roman" panose="02020603050405020304" pitchFamily="18" charset="0"/>
              </a:rPr>
              <a:t>3) "Climate </a:t>
            </a:r>
            <a:r>
              <a:rPr lang="en-CA" sz="1200" dirty="0">
                <a:latin typeface="Times New Roman" panose="02020603050405020304" pitchFamily="18" charset="0"/>
                <a:cs typeface="Times New Roman" panose="02020603050405020304" pitchFamily="18" charset="0"/>
              </a:rPr>
              <a:t>Science Primer." Climate Change Resource Centre. United States Department of </a:t>
            </a:r>
            <a:r>
              <a:rPr lang="en-CA" sz="1200" dirty="0" smtClean="0">
                <a:latin typeface="Times New Roman" panose="02020603050405020304" pitchFamily="18" charset="0"/>
                <a:cs typeface="Times New Roman" panose="02020603050405020304" pitchFamily="18" charset="0"/>
              </a:rPr>
              <a:t>Agriculture </a:t>
            </a:r>
            <a:r>
              <a:rPr lang="en-CA" sz="1200" dirty="0">
                <a:latin typeface="Times New Roman" panose="02020603050405020304" pitchFamily="18" charset="0"/>
                <a:cs typeface="Times New Roman" panose="02020603050405020304" pitchFamily="18" charset="0"/>
              </a:rPr>
              <a:t>and United States Forest Service, </a:t>
            </a:r>
            <a:r>
              <a:rPr lang="en-CA" sz="1200" dirty="0" smtClean="0">
                <a:latin typeface="Times New Roman" panose="02020603050405020304" pitchFamily="18" charset="0"/>
                <a:cs typeface="Times New Roman" panose="02020603050405020304" pitchFamily="18" charset="0"/>
              </a:rPr>
              <a:t>Web</a:t>
            </a:r>
            <a:r>
              <a:rPr lang="en-CA" sz="1200" dirty="0">
                <a:latin typeface="Times New Roman" panose="02020603050405020304" pitchFamily="18" charset="0"/>
                <a:cs typeface="Times New Roman" panose="02020603050405020304" pitchFamily="18" charset="0"/>
              </a:rPr>
              <a:t>.</a:t>
            </a:r>
          </a:p>
          <a:p>
            <a:pPr lvl="0"/>
            <a:r>
              <a:rPr lang="en-CA" sz="1200" dirty="0" smtClean="0">
                <a:latin typeface="Times New Roman" panose="02020603050405020304" pitchFamily="18" charset="0"/>
                <a:cs typeface="Times New Roman" panose="02020603050405020304" pitchFamily="18" charset="0"/>
              </a:rPr>
              <a:t>4) AR5 </a:t>
            </a:r>
            <a:r>
              <a:rPr lang="en-CA" sz="1200" dirty="0">
                <a:latin typeface="Times New Roman" panose="02020603050405020304" pitchFamily="18" charset="0"/>
                <a:cs typeface="Times New Roman" panose="02020603050405020304" pitchFamily="18" charset="0"/>
              </a:rPr>
              <a:t>(2014) IPCC - Intergovernmental Panel on Climate Change. Rep. United Nations </a:t>
            </a:r>
            <a:r>
              <a:rPr lang="en-CA" sz="1200" dirty="0" smtClean="0">
                <a:latin typeface="Times New Roman" panose="02020603050405020304" pitchFamily="18" charset="0"/>
                <a:cs typeface="Times New Roman" panose="02020603050405020304" pitchFamily="18" charset="0"/>
              </a:rPr>
              <a:t> Environment </a:t>
            </a:r>
            <a:r>
              <a:rPr lang="en-CA" sz="1200" dirty="0">
                <a:latin typeface="Times New Roman" panose="02020603050405020304" pitchFamily="18" charset="0"/>
                <a:cs typeface="Times New Roman" panose="02020603050405020304" pitchFamily="18" charset="0"/>
              </a:rPr>
              <a:t>Programme and the World Meteorological Organization. Web. </a:t>
            </a:r>
            <a:endParaRPr lang="en-CA" sz="1200" dirty="0" smtClean="0">
              <a:latin typeface="Times New Roman" panose="02020603050405020304" pitchFamily="18" charset="0"/>
              <a:cs typeface="Times New Roman" panose="02020603050405020304" pitchFamily="18" charset="0"/>
            </a:endParaRPr>
          </a:p>
          <a:p>
            <a:pPr lvl="0"/>
            <a:r>
              <a:rPr lang="en-CA" sz="1200" b="1" dirty="0" smtClean="0">
                <a:latin typeface="Times New Roman" panose="02020603050405020304" pitchFamily="18" charset="0"/>
                <a:cs typeface="Times New Roman" panose="02020603050405020304" pitchFamily="18" charset="0"/>
              </a:rPr>
              <a:t>Images</a:t>
            </a:r>
          </a:p>
          <a:p>
            <a:pPr lvl="0"/>
            <a:r>
              <a:rPr lang="en-CA" sz="1200" dirty="0">
                <a:latin typeface="Times New Roman" panose="02020603050405020304" pitchFamily="18" charset="0"/>
                <a:cs typeface="Times New Roman" panose="02020603050405020304" pitchFamily="18" charset="0"/>
              </a:rPr>
              <a:t>Biking. Digital image. Aurora Family Cycles. </a:t>
            </a:r>
            <a:r>
              <a:rPr lang="en-CA" sz="1200" dirty="0" err="1">
                <a:latin typeface="Times New Roman" panose="02020603050405020304" pitchFamily="18" charset="0"/>
                <a:cs typeface="Times New Roman" panose="02020603050405020304" pitchFamily="18" charset="0"/>
              </a:rPr>
              <a:t>N.p</a:t>
            </a:r>
            <a:r>
              <a:rPr lang="en-CA" sz="1200" dirty="0">
                <a:latin typeface="Times New Roman" panose="02020603050405020304" pitchFamily="18" charset="0"/>
                <a:cs typeface="Times New Roman" panose="02020603050405020304" pitchFamily="18" charset="0"/>
              </a:rPr>
              <a:t>., </a:t>
            </a:r>
            <a:r>
              <a:rPr lang="en-CA" sz="1200" dirty="0" err="1">
                <a:latin typeface="Times New Roman" panose="02020603050405020304" pitchFamily="18" charset="0"/>
                <a:cs typeface="Times New Roman" panose="02020603050405020304" pitchFamily="18" charset="0"/>
              </a:rPr>
              <a:t>n.d.</a:t>
            </a:r>
            <a:r>
              <a:rPr lang="en-CA" sz="1200" dirty="0">
                <a:latin typeface="Times New Roman" panose="02020603050405020304" pitchFamily="18" charset="0"/>
                <a:cs typeface="Times New Roman" panose="02020603050405020304" pitchFamily="18" charset="0"/>
              </a:rPr>
              <a:t> Web</a:t>
            </a:r>
            <a:r>
              <a:rPr lang="en-CA" sz="1200" dirty="0" smtClean="0">
                <a:latin typeface="Times New Roman" panose="02020603050405020304" pitchFamily="18" charset="0"/>
                <a:cs typeface="Times New Roman" panose="02020603050405020304" pitchFamily="18" charset="0"/>
              </a:rPr>
              <a:t>.</a:t>
            </a:r>
          </a:p>
          <a:p>
            <a:pPr lvl="0"/>
            <a:r>
              <a:rPr lang="en-CA" sz="1200" dirty="0">
                <a:latin typeface="Times New Roman" panose="02020603050405020304" pitchFamily="18" charset="0"/>
                <a:cs typeface="Times New Roman" panose="02020603050405020304" pitchFamily="18" charset="0"/>
              </a:rPr>
              <a:t>Water Source. Digital image. International Water Day, </a:t>
            </a:r>
            <a:r>
              <a:rPr lang="en-CA" sz="1200" dirty="0" err="1">
                <a:latin typeface="Times New Roman" panose="02020603050405020304" pitchFamily="18" charset="0"/>
                <a:cs typeface="Times New Roman" panose="02020603050405020304" pitchFamily="18" charset="0"/>
              </a:rPr>
              <a:t>n.d.</a:t>
            </a:r>
            <a:r>
              <a:rPr lang="en-CA" sz="1200" dirty="0">
                <a:latin typeface="Times New Roman" panose="02020603050405020304" pitchFamily="18" charset="0"/>
                <a:cs typeface="Times New Roman" panose="02020603050405020304" pitchFamily="18" charset="0"/>
              </a:rPr>
              <a:t> Web</a:t>
            </a:r>
            <a:r>
              <a:rPr lang="en-CA" sz="1200" dirty="0" smtClean="0">
                <a:latin typeface="Times New Roman" panose="02020603050405020304" pitchFamily="18" charset="0"/>
                <a:cs typeface="Times New Roman" panose="02020603050405020304" pitchFamily="18" charset="0"/>
              </a:rPr>
              <a:t>.</a:t>
            </a:r>
          </a:p>
          <a:p>
            <a:pPr lvl="0"/>
            <a:r>
              <a:rPr lang="en-CA" sz="1200" dirty="0">
                <a:latin typeface="Times New Roman" panose="02020603050405020304" pitchFamily="18" charset="0"/>
                <a:cs typeface="Times New Roman" panose="02020603050405020304" pitchFamily="18" charset="0"/>
              </a:rPr>
              <a:t>Wetland Field Day. Digital image. Conservation Group, </a:t>
            </a:r>
            <a:r>
              <a:rPr lang="en-CA" sz="1200" dirty="0" err="1">
                <a:latin typeface="Times New Roman" panose="02020603050405020304" pitchFamily="18" charset="0"/>
                <a:cs typeface="Times New Roman" panose="02020603050405020304" pitchFamily="18" charset="0"/>
              </a:rPr>
              <a:t>n.d.</a:t>
            </a:r>
            <a:r>
              <a:rPr lang="en-CA" sz="1200" dirty="0">
                <a:latin typeface="Times New Roman" panose="02020603050405020304" pitchFamily="18" charset="0"/>
                <a:cs typeface="Times New Roman" panose="02020603050405020304" pitchFamily="18" charset="0"/>
              </a:rPr>
              <a:t> Web.</a:t>
            </a:r>
          </a:p>
          <a:p>
            <a:endParaRPr lang="en-CA" sz="1200" dirty="0"/>
          </a:p>
        </p:txBody>
      </p:sp>
      <p:sp>
        <p:nvSpPr>
          <p:cNvPr id="85" name="TextBox 84"/>
          <p:cNvSpPr txBox="1"/>
          <p:nvPr/>
        </p:nvSpPr>
        <p:spPr>
          <a:xfrm>
            <a:off x="22827102" y="27987209"/>
            <a:ext cx="700471" cy="707886"/>
          </a:xfrm>
          <a:prstGeom prst="rect">
            <a:avLst/>
          </a:prstGeom>
          <a:noFill/>
        </p:spPr>
        <p:txBody>
          <a:bodyPr wrap="square" rtlCol="0">
            <a:spAutoFit/>
          </a:bodyPr>
          <a:lstStyle/>
          <a:p>
            <a:r>
              <a:rPr lang="en-CA" sz="2000" dirty="0" smtClean="0"/>
              <a:t>                      (3)</a:t>
            </a:r>
            <a:endParaRPr lang="en-CA" sz="2000" dirty="0"/>
          </a:p>
        </p:txBody>
      </p:sp>
      <p:sp>
        <p:nvSpPr>
          <p:cNvPr id="87" name="TextBox 86"/>
          <p:cNvSpPr txBox="1"/>
          <p:nvPr/>
        </p:nvSpPr>
        <p:spPr>
          <a:xfrm>
            <a:off x="29344299" y="32141415"/>
            <a:ext cx="3476058" cy="707886"/>
          </a:xfrm>
          <a:prstGeom prst="rect">
            <a:avLst/>
          </a:prstGeom>
          <a:solidFill>
            <a:schemeClr val="bg1"/>
          </a:solidFill>
          <a:ln w="38100">
            <a:solidFill>
              <a:schemeClr val="tx1"/>
            </a:solidFill>
          </a:ln>
        </p:spPr>
        <p:txBody>
          <a:bodyPr wrap="square" rtlCol="0">
            <a:spAutoFit/>
          </a:bodyPr>
          <a:lstStyle/>
          <a:p>
            <a:r>
              <a:rPr lang="en-CA" sz="2000" dirty="0" smtClean="0"/>
              <a:t>Sign Created by Hannah Bauer, Quest University class of 2018</a:t>
            </a:r>
            <a:endParaRPr lang="en-CA" sz="2000" dirty="0"/>
          </a:p>
        </p:txBody>
      </p:sp>
      <p:pic>
        <p:nvPicPr>
          <p:cNvPr id="88" name="Picture 8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8678582" y="32212495"/>
            <a:ext cx="628335" cy="628335"/>
          </a:xfrm>
          <a:prstGeom prst="rect">
            <a:avLst/>
          </a:prstGeom>
          <a:ln w="57150" cap="sq">
            <a:solidFill>
              <a:srgbClr val="000000"/>
            </a:solidFill>
            <a:miter lim="800000"/>
          </a:ln>
          <a:effectLst>
            <a:outerShdw blurRad="57150" dist="50800" dir="2700000" algn="tl" rotWithShape="0">
              <a:srgbClr val="000000">
                <a:alpha val="40000"/>
              </a:srgbClr>
            </a:outerShdw>
          </a:effectLst>
        </p:spPr>
      </p:pic>
      <p:sp>
        <p:nvSpPr>
          <p:cNvPr id="7" name="TextBox 6"/>
          <p:cNvSpPr txBox="1"/>
          <p:nvPr/>
        </p:nvSpPr>
        <p:spPr>
          <a:xfrm>
            <a:off x="8585405" y="9663079"/>
            <a:ext cx="4480587" cy="769441"/>
          </a:xfrm>
          <a:prstGeom prst="rect">
            <a:avLst/>
          </a:prstGeom>
          <a:solidFill>
            <a:schemeClr val="tx1"/>
          </a:solidFill>
          <a:effectLst>
            <a:softEdge rad="63500"/>
          </a:effectLst>
        </p:spPr>
        <p:txBody>
          <a:bodyPr wrap="square" rtlCol="0">
            <a:spAutoFit/>
          </a:bodyPr>
          <a:lstStyle/>
          <a:p>
            <a:r>
              <a:rPr lang="en-CA" sz="4400" b="1" dirty="0" smtClean="0">
                <a:solidFill>
                  <a:schemeClr val="bg1"/>
                </a:solidFill>
              </a:rPr>
              <a:t> 21, 000 Years Ago</a:t>
            </a:r>
            <a:endParaRPr lang="en-CA" sz="4400" b="1" dirty="0">
              <a:solidFill>
                <a:schemeClr val="bg1"/>
              </a:solidFill>
            </a:endParaRPr>
          </a:p>
        </p:txBody>
      </p:sp>
      <p:sp>
        <p:nvSpPr>
          <p:cNvPr id="89" name="TextBox 88"/>
          <p:cNvSpPr txBox="1"/>
          <p:nvPr/>
        </p:nvSpPr>
        <p:spPr>
          <a:xfrm>
            <a:off x="20225959" y="9636404"/>
            <a:ext cx="3782065" cy="769441"/>
          </a:xfrm>
          <a:prstGeom prst="rect">
            <a:avLst/>
          </a:prstGeom>
          <a:solidFill>
            <a:schemeClr val="tx1"/>
          </a:solidFill>
          <a:effectLst>
            <a:softEdge rad="63500"/>
          </a:effectLst>
        </p:spPr>
        <p:txBody>
          <a:bodyPr wrap="square" rtlCol="0">
            <a:spAutoFit/>
          </a:bodyPr>
          <a:lstStyle/>
          <a:p>
            <a:pPr algn="ctr"/>
            <a:r>
              <a:rPr lang="en-CA" sz="4400" b="1" dirty="0" smtClean="0">
                <a:solidFill>
                  <a:schemeClr val="bg1"/>
                </a:solidFill>
              </a:rPr>
              <a:t>Present Day</a:t>
            </a:r>
            <a:endParaRPr lang="en-CA" sz="4400" b="1" dirty="0">
              <a:solidFill>
                <a:schemeClr val="bg1"/>
              </a:solidFill>
            </a:endParaRPr>
          </a:p>
        </p:txBody>
      </p:sp>
      <p:cxnSp>
        <p:nvCxnSpPr>
          <p:cNvPr id="12" name="Straight Arrow Connector 11"/>
          <p:cNvCxnSpPr/>
          <p:nvPr/>
        </p:nvCxnSpPr>
        <p:spPr>
          <a:xfrm flipH="1" flipV="1">
            <a:off x="22239171" y="23618893"/>
            <a:ext cx="1" cy="2900051"/>
          </a:xfrm>
          <a:prstGeom prst="straightConnector1">
            <a:avLst/>
          </a:prstGeom>
          <a:ln w="76200">
            <a:solidFill>
              <a:srgbClr val="21A61E"/>
            </a:solidFill>
            <a:tailEnd type="arrow"/>
          </a:ln>
        </p:spPr>
        <p:style>
          <a:lnRef idx="1">
            <a:schemeClr val="accent1"/>
          </a:lnRef>
          <a:fillRef idx="0">
            <a:schemeClr val="accent1"/>
          </a:fillRef>
          <a:effectRef idx="0">
            <a:schemeClr val="accent1"/>
          </a:effectRef>
          <a:fontRef idx="minor">
            <a:schemeClr val="tx1"/>
          </a:fontRef>
        </p:style>
      </p:cxnSp>
      <p:sp>
        <p:nvSpPr>
          <p:cNvPr id="72" name="Cloud 71"/>
          <p:cNvSpPr/>
          <p:nvPr/>
        </p:nvSpPr>
        <p:spPr>
          <a:xfrm rot="221961">
            <a:off x="25881424" y="26281111"/>
            <a:ext cx="4932614" cy="1267742"/>
          </a:xfrm>
          <a:prstGeom prst="cloud">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74" name="TextBox 73"/>
          <p:cNvSpPr txBox="1"/>
          <p:nvPr/>
        </p:nvSpPr>
        <p:spPr>
          <a:xfrm>
            <a:off x="26335548" y="26513492"/>
            <a:ext cx="4248020" cy="707886"/>
          </a:xfrm>
          <a:prstGeom prst="rect">
            <a:avLst/>
          </a:prstGeom>
          <a:noFill/>
        </p:spPr>
        <p:txBody>
          <a:bodyPr wrap="square" rtlCol="0">
            <a:spAutoFit/>
          </a:bodyPr>
          <a:lstStyle/>
          <a:p>
            <a:pPr algn="ctr"/>
            <a:r>
              <a:rPr lang="en-CA" sz="4000" dirty="0" smtClean="0">
                <a:latin typeface="Arial Narrow" panose="020B0606020202030204" pitchFamily="34" charset="0"/>
              </a:rPr>
              <a:t>Prepare for changes</a:t>
            </a:r>
            <a:endParaRPr lang="en-CA" sz="4000" dirty="0">
              <a:latin typeface="Arial Narrow" panose="020B0606020202030204" pitchFamily="34" charset="0"/>
            </a:endParaRPr>
          </a:p>
        </p:txBody>
      </p:sp>
      <p:sp>
        <p:nvSpPr>
          <p:cNvPr id="21" name="Right Arrow 20"/>
          <p:cNvSpPr/>
          <p:nvPr/>
        </p:nvSpPr>
        <p:spPr>
          <a:xfrm rot="20596223">
            <a:off x="23338772" y="23227619"/>
            <a:ext cx="1965589" cy="552116"/>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p>
        </p:txBody>
      </p:sp>
      <p:pic>
        <p:nvPicPr>
          <p:cNvPr id="22" name="Picture 2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5490189" y="24237507"/>
            <a:ext cx="2731748" cy="181794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86" name="TextBox 85"/>
          <p:cNvSpPr txBox="1"/>
          <p:nvPr/>
        </p:nvSpPr>
        <p:spPr>
          <a:xfrm>
            <a:off x="23756745" y="24655680"/>
            <a:ext cx="1743165" cy="1077218"/>
          </a:xfrm>
          <a:prstGeom prst="rect">
            <a:avLst/>
          </a:prstGeom>
          <a:noFill/>
        </p:spPr>
        <p:txBody>
          <a:bodyPr wrap="square" rtlCol="0">
            <a:spAutoFit/>
          </a:bodyPr>
          <a:lstStyle/>
          <a:p>
            <a:pPr algn="ctr"/>
            <a:r>
              <a:rPr lang="en-CA" sz="3200" dirty="0" smtClean="0">
                <a:latin typeface="Times New Roman" panose="02020603050405020304" pitchFamily="18" charset="0"/>
                <a:cs typeface="Times New Roman" panose="02020603050405020304" pitchFamily="18" charset="0"/>
              </a:rPr>
              <a:t>Plant trees!</a:t>
            </a:r>
            <a:endParaRPr lang="en-CA" sz="3200"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33519" y="27913768"/>
            <a:ext cx="6345738" cy="2269157"/>
          </a:xfrm>
          <a:prstGeom prst="rect">
            <a:avLst/>
          </a:prstGeom>
          <a:ln w="57150">
            <a:solidFill>
              <a:schemeClr val="tx1"/>
            </a:solidFill>
          </a:ln>
        </p:spPr>
      </p:pic>
      <p:pic>
        <p:nvPicPr>
          <p:cNvPr id="11" name="Picture 10"/>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72352" y="30226317"/>
            <a:ext cx="6345738" cy="2354934"/>
          </a:xfrm>
          <a:prstGeom prst="rect">
            <a:avLst/>
          </a:prstGeom>
          <a:ln w="57150">
            <a:solidFill>
              <a:schemeClr val="tx1"/>
            </a:solidFill>
          </a:ln>
        </p:spPr>
      </p:pic>
      <p:pic>
        <p:nvPicPr>
          <p:cNvPr id="14" name="Picture 1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35916" y="25502699"/>
            <a:ext cx="6282174" cy="2331346"/>
          </a:xfrm>
          <a:prstGeom prst="rect">
            <a:avLst/>
          </a:prstGeom>
          <a:ln w="57150">
            <a:solidFill>
              <a:schemeClr val="tx1"/>
            </a:solidFill>
          </a:ln>
        </p:spPr>
      </p:pic>
    </p:spTree>
    <p:extLst>
      <p:ext uri="{BB962C8B-B14F-4D97-AF65-F5344CB8AC3E}">
        <p14:creationId xmlns:p14="http://schemas.microsoft.com/office/powerpoint/2010/main" val="9102298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612</TotalTime>
  <Words>758</Words>
  <Application>Microsoft Office PowerPoint</Application>
  <PresentationFormat>Custom</PresentationFormat>
  <Paragraphs>50</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Squamish…Then and Now </vt:lpstr>
    </vt:vector>
  </TitlesOfParts>
  <Company>Omnipress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Omniposters - 24x16 template</dc:title>
  <dc:creator>Omnipress, Aaron Manogue</dc:creator>
  <cp:keywords>scientific poster template, omniposters</cp:keywords>
  <cp:lastModifiedBy>Hannah</cp:lastModifiedBy>
  <cp:revision>64</cp:revision>
  <dcterms:created xsi:type="dcterms:W3CDTF">2015-02-24T20:11:26Z</dcterms:created>
  <dcterms:modified xsi:type="dcterms:W3CDTF">2015-03-25T15:54:07Z</dcterms:modified>
</cp:coreProperties>
</file>