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43891200" cy="43891200"/>
  <p:notesSz cx="6858000" cy="9144000"/>
  <p:defaultTextStyle>
    <a:defPPr>
      <a:defRPr lang="en-US"/>
    </a:defPPr>
    <a:lvl1pPr marL="0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1pPr>
    <a:lvl2pPr marL="2106644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2pPr>
    <a:lvl3pPr marL="4213283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3pPr>
    <a:lvl4pPr marL="6319927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4pPr>
    <a:lvl5pPr marL="8426571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5pPr>
    <a:lvl6pPr marL="10533215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6pPr>
    <a:lvl7pPr marL="12639859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7pPr>
    <a:lvl8pPr marL="14746499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8pPr>
    <a:lvl9pPr marL="16853143" algn="l" defTabSz="4213283" rtl="0" eaLnBrk="1" latinLnBrk="0" hangingPunct="1">
      <a:defRPr sz="82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3" d="100"/>
          <a:sy n="13" d="100"/>
        </p:scale>
        <p:origin x="2054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eg"/><Relationship Id="rId4" Type="http://schemas.openxmlformats.org/officeDocument/2006/relationships/image" Target="../media/image6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eg"/><Relationship Id="rId4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B7EEAE-5C66-4848-8C28-9785F981AF06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CF11EF5E-D4F5-438E-8304-260398669DDB}">
      <dgm:prSet phldrT="[Text]" custT="1"/>
      <dgm:spPr/>
      <dgm:t>
        <a:bodyPr/>
        <a:lstStyle/>
        <a:p>
          <a:r>
            <a:rPr lang="en-US" sz="6600" dirty="0" smtClean="0">
              <a:latin typeface="Arial" panose="020B0604020202020204" pitchFamily="34" charset="0"/>
              <a:cs typeface="Arial" panose="020B0604020202020204" pitchFamily="34" charset="0"/>
            </a:rPr>
            <a:t>Ocean acidification directly impacts marine shell animals, and in turn affects the entire marine ecosystem and humans.</a:t>
          </a:r>
          <a:endParaRPr lang="en-US" sz="6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3EE3C7-8AF3-4F29-A2E8-BE2FDDCCFC2E}" type="parTrans" cxnId="{CE32F5F4-DABC-4DFA-AF96-49158873A5F6}">
      <dgm:prSet/>
      <dgm:spPr/>
      <dgm:t>
        <a:bodyPr/>
        <a:lstStyle/>
        <a:p>
          <a:endParaRPr lang="en-US"/>
        </a:p>
      </dgm:t>
    </dgm:pt>
    <dgm:pt modelId="{E118E54D-A9D9-4D31-9251-8C30F4D22BE7}" type="sibTrans" cxnId="{CE32F5F4-DABC-4DFA-AF96-49158873A5F6}">
      <dgm:prSet/>
      <dgm:spPr/>
      <dgm:t>
        <a:bodyPr/>
        <a:lstStyle/>
        <a:p>
          <a:endParaRPr lang="en-US"/>
        </a:p>
      </dgm:t>
    </dgm:pt>
    <dgm:pt modelId="{364F6336-E62A-43FA-B5A3-95C4984B8A94}">
      <dgm:prSet phldrT="[Text]" custT="1"/>
      <dgm:spPr/>
      <dgm:t>
        <a:bodyPr/>
        <a:lstStyle/>
        <a:p>
          <a:r>
            <a:rPr lang="en-US" sz="6600" cap="none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Shell animals face the greatest challenge because their shells will form slower due to the lack of carbonate ions.</a:t>
          </a:r>
          <a:endParaRPr lang="en-US" sz="66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1BBE2D-64DF-4558-AED7-01970B09FAE4}" type="parTrans" cxnId="{CB3DE155-DFFE-4AC9-83E1-D449F3B144B0}">
      <dgm:prSet/>
      <dgm:spPr/>
      <dgm:t>
        <a:bodyPr/>
        <a:lstStyle/>
        <a:p>
          <a:endParaRPr lang="en-US"/>
        </a:p>
      </dgm:t>
    </dgm:pt>
    <dgm:pt modelId="{8B1FDB1B-550F-4757-A54D-A25DB518C59B}" type="sibTrans" cxnId="{CB3DE155-DFFE-4AC9-83E1-D449F3B144B0}">
      <dgm:prSet/>
      <dgm:spPr/>
      <dgm:t>
        <a:bodyPr/>
        <a:lstStyle/>
        <a:p>
          <a:endParaRPr lang="en-US"/>
        </a:p>
      </dgm:t>
    </dgm:pt>
    <dgm:pt modelId="{50B90549-57C4-4A91-8378-EFD9C49FC384}">
      <dgm:prSet phldrT="[Text]" custT="1"/>
      <dgm:spPr/>
      <dgm:t>
        <a:bodyPr/>
        <a:lstStyle/>
        <a:p>
          <a:r>
            <a:rPr lang="en-US" sz="66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Those on top of the food chain like the orca whales will also feel the impact.</a:t>
          </a:r>
          <a:endParaRPr lang="en-US" sz="66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48BF4E-9707-474C-916C-5C82BB3F05DA}" type="parTrans" cxnId="{0D5C1836-4056-493C-B02A-C9FB8119DE14}">
      <dgm:prSet/>
      <dgm:spPr/>
      <dgm:t>
        <a:bodyPr/>
        <a:lstStyle/>
        <a:p>
          <a:endParaRPr lang="en-US"/>
        </a:p>
      </dgm:t>
    </dgm:pt>
    <dgm:pt modelId="{76A81C4D-D14A-4E45-9D54-27553CC7E63F}" type="sibTrans" cxnId="{0D5C1836-4056-493C-B02A-C9FB8119DE14}">
      <dgm:prSet/>
      <dgm:spPr/>
      <dgm:t>
        <a:bodyPr/>
        <a:lstStyle/>
        <a:p>
          <a:endParaRPr lang="en-US"/>
        </a:p>
      </dgm:t>
    </dgm:pt>
    <dgm:pt modelId="{2C2902C9-77E4-42C6-8CB2-C73050C4AAD7}">
      <dgm:prSet phldrT="[Text]" custT="1"/>
      <dgm:spPr/>
      <dgm:t>
        <a:bodyPr/>
        <a:lstStyle/>
        <a:p>
          <a:r>
            <a:rPr lang="en-US" sz="66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About one billion people in developing countries rely on fish as their primary food source. Acidification will cause food insecurity in those countries.</a:t>
          </a:r>
          <a:endParaRPr lang="en-US" sz="66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BE0D56-66A4-4E36-B3A8-272A34B157FE}" type="parTrans" cxnId="{9CB88E18-7E62-475E-A7FA-D7053E9B3901}">
      <dgm:prSet/>
      <dgm:spPr/>
      <dgm:t>
        <a:bodyPr/>
        <a:lstStyle/>
        <a:p>
          <a:endParaRPr lang="en-US"/>
        </a:p>
      </dgm:t>
    </dgm:pt>
    <dgm:pt modelId="{7C330C6B-7659-4A3A-B2AB-B4AD9C44F6F9}" type="sibTrans" cxnId="{9CB88E18-7E62-475E-A7FA-D7053E9B3901}">
      <dgm:prSet/>
      <dgm:spPr/>
      <dgm:t>
        <a:bodyPr/>
        <a:lstStyle/>
        <a:p>
          <a:endParaRPr lang="en-US"/>
        </a:p>
      </dgm:t>
    </dgm:pt>
    <dgm:pt modelId="{1836C9D1-964A-49B9-B3B9-54786EE70B20}">
      <dgm:prSet phldrT="[Text]" custT="1"/>
      <dgm:spPr/>
      <dgm:t>
        <a:bodyPr/>
        <a:lstStyle/>
        <a:p>
          <a:r>
            <a:rPr lang="en-US" sz="66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Fish and mammals like salmon and sea otters that feed on these shell animals will have a hard time surviving.</a:t>
          </a:r>
          <a:endParaRPr lang="en-US" sz="66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D20E70-C2AB-4394-9844-6E49F660B8EC}" type="parTrans" cxnId="{7F290783-4889-4A4E-9B1F-F370836B21A2}">
      <dgm:prSet/>
      <dgm:spPr/>
      <dgm:t>
        <a:bodyPr/>
        <a:lstStyle/>
        <a:p>
          <a:endParaRPr lang="en-US"/>
        </a:p>
      </dgm:t>
    </dgm:pt>
    <dgm:pt modelId="{1A1CCF4B-4D42-4968-B53F-4193C2BDE926}" type="sibTrans" cxnId="{7F290783-4889-4A4E-9B1F-F370836B21A2}">
      <dgm:prSet/>
      <dgm:spPr/>
      <dgm:t>
        <a:bodyPr/>
        <a:lstStyle/>
        <a:p>
          <a:endParaRPr lang="en-US"/>
        </a:p>
      </dgm:t>
    </dgm:pt>
    <dgm:pt modelId="{913E4FC8-E09D-4271-8FDD-64DDA9106794}" type="pres">
      <dgm:prSet presAssocID="{A8B7EEAE-5C66-4848-8C28-9785F981AF06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1C754B2C-18C4-4E22-AA76-356BC1310F22}" type="pres">
      <dgm:prSet presAssocID="{CF11EF5E-D4F5-438E-8304-260398669DDB}" presName="Parent" presStyleLbl="node1" presStyleIdx="0" presStyleCnt="2" custScaleX="117592" custScaleY="112410" custLinFactNeighborX="-45521" custLinFactNeighborY="-2106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69702829-8D6F-4253-AFD4-34FB7731ED0E}" type="pres">
      <dgm:prSet presAssocID="{364F6336-E62A-43FA-B5A3-95C4984B8A94}" presName="Accent" presStyleLbl="node1" presStyleIdx="1" presStyleCnt="2" custLinFactNeighborX="-29324"/>
      <dgm:spPr/>
      <dgm:t>
        <a:bodyPr/>
        <a:lstStyle/>
        <a:p>
          <a:endParaRPr lang="en-US"/>
        </a:p>
      </dgm:t>
    </dgm:pt>
    <dgm:pt modelId="{421838EF-6AC2-465E-AD21-2CC689922F30}" type="pres">
      <dgm:prSet presAssocID="{364F6336-E62A-43FA-B5A3-95C4984B8A94}" presName="Image1" presStyleLbl="fgImgPlace1" presStyleIdx="0" presStyleCnt="4" custLinFactNeighborX="-6645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CF6E4A8-5E3A-43EF-BF04-3498CE161548}" type="pres">
      <dgm:prSet presAssocID="{364F6336-E62A-43FA-B5A3-95C4984B8A94}" presName="Child1" presStyleLbl="revTx" presStyleIdx="0" presStyleCnt="4" custScaleX="174966" custScaleY="65758" custLinFactNeighborX="-776" custLinFactNeighborY="-90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06BADC-DFA6-4FA7-A59A-C40FA8159A4C}" type="pres">
      <dgm:prSet presAssocID="{1836C9D1-964A-49B9-B3B9-54786EE70B20}" presName="Image2" presStyleCnt="0"/>
      <dgm:spPr/>
      <dgm:t>
        <a:bodyPr/>
        <a:lstStyle/>
        <a:p>
          <a:endParaRPr lang="en-US"/>
        </a:p>
      </dgm:t>
    </dgm:pt>
    <dgm:pt modelId="{316C166A-80C1-4FDA-88FE-D73DF08B2986}" type="pres">
      <dgm:prSet presAssocID="{1836C9D1-964A-49B9-B3B9-54786EE70B20}" presName="Image" presStyleLbl="fgImgPlace1" presStyleIdx="1" presStyleCnt="4" custLinFactNeighborX="-75923" custLinFactNeighborY="1719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en-US"/>
        </a:p>
      </dgm:t>
    </dgm:pt>
    <dgm:pt modelId="{D80DF476-144B-4E69-BCB8-2EE22B159E81}" type="pres">
      <dgm:prSet presAssocID="{1836C9D1-964A-49B9-B3B9-54786EE70B20}" presName="Child2" presStyleLbl="revTx" presStyleIdx="1" presStyleCnt="4" custScaleX="148567" custLinFactNeighborX="-36179" custLinFactNeighborY="123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BA0FD-2166-4EF4-8738-495BEC3F30BE}" type="pres">
      <dgm:prSet presAssocID="{50B90549-57C4-4A91-8378-EFD9C49FC384}" presName="Image3" presStyleCnt="0"/>
      <dgm:spPr/>
      <dgm:t>
        <a:bodyPr/>
        <a:lstStyle/>
        <a:p>
          <a:endParaRPr lang="en-US"/>
        </a:p>
      </dgm:t>
    </dgm:pt>
    <dgm:pt modelId="{B53672D7-D4B2-4BB0-B775-89EA7D38C390}" type="pres">
      <dgm:prSet presAssocID="{50B90549-57C4-4A91-8378-EFD9C49FC384}" presName="Image" presStyleLbl="fgImgPlace1" presStyleIdx="2" presStyleCnt="4" custLinFactNeighborX="-74807" custLinFactNeighborY="-1351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en-US"/>
        </a:p>
      </dgm:t>
    </dgm:pt>
    <dgm:pt modelId="{0C7EDF30-200A-4A5C-95C6-7A955A0824DA}" type="pres">
      <dgm:prSet presAssocID="{50B90549-57C4-4A91-8378-EFD9C49FC384}" presName="Child3" presStyleLbl="revTx" presStyleIdx="2" presStyleCnt="4" custScaleX="146682" custScaleY="70696" custLinFactNeighborX="-34363" custLinFactNeighborY="-182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15943D-0D34-45B3-96EE-852311601B60}" type="pres">
      <dgm:prSet presAssocID="{2C2902C9-77E4-42C6-8CB2-C73050C4AAD7}" presName="Image4" presStyleCnt="0"/>
      <dgm:spPr/>
      <dgm:t>
        <a:bodyPr/>
        <a:lstStyle/>
        <a:p>
          <a:endParaRPr lang="en-US"/>
        </a:p>
      </dgm:t>
    </dgm:pt>
    <dgm:pt modelId="{D5428E9F-6416-440C-BB68-E7B1AA6EBA11}" type="pres">
      <dgm:prSet presAssocID="{2C2902C9-77E4-42C6-8CB2-C73050C4AAD7}" presName="Image" presStyleLbl="fgImgPlace1" presStyleIdx="3" presStyleCnt="4" custLinFactNeighborX="-67311" custLinFactNeighborY="-102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3377E255-6EF0-4AE5-BF22-710F29013DFA}" type="pres">
      <dgm:prSet presAssocID="{2C2902C9-77E4-42C6-8CB2-C73050C4AAD7}" presName="Child4" presStyleLbl="revTx" presStyleIdx="3" presStyleCnt="4" custScaleX="208482" custScaleY="100279" custLinFactNeighborX="2528" custLinFactNeighborY="12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5C1836-4056-493C-B02A-C9FB8119DE14}" srcId="{CF11EF5E-D4F5-438E-8304-260398669DDB}" destId="{50B90549-57C4-4A91-8378-EFD9C49FC384}" srcOrd="2" destOrd="0" parTransId="{1748BF4E-9707-474C-916C-5C82BB3F05DA}" sibTransId="{76A81C4D-D14A-4E45-9D54-27553CC7E63F}"/>
    <dgm:cxn modelId="{AF6E0378-201C-43DC-B7E9-FE0A05336052}" type="presOf" srcId="{50B90549-57C4-4A91-8378-EFD9C49FC384}" destId="{0C7EDF30-200A-4A5C-95C6-7A955A0824DA}" srcOrd="0" destOrd="0" presId="urn:microsoft.com/office/officeart/2011/layout/RadialPictureList"/>
    <dgm:cxn modelId="{7F290783-4889-4A4E-9B1F-F370836B21A2}" srcId="{CF11EF5E-D4F5-438E-8304-260398669DDB}" destId="{1836C9D1-964A-49B9-B3B9-54786EE70B20}" srcOrd="1" destOrd="0" parTransId="{38D20E70-C2AB-4394-9844-6E49F660B8EC}" sibTransId="{1A1CCF4B-4D42-4968-B53F-4193C2BDE926}"/>
    <dgm:cxn modelId="{ED7BE1BE-3E76-460D-9603-344896F99F07}" type="presOf" srcId="{CF11EF5E-D4F5-438E-8304-260398669DDB}" destId="{1C754B2C-18C4-4E22-AA76-356BC1310F22}" srcOrd="0" destOrd="0" presId="urn:microsoft.com/office/officeart/2011/layout/RadialPictureList"/>
    <dgm:cxn modelId="{CE32F5F4-DABC-4DFA-AF96-49158873A5F6}" srcId="{A8B7EEAE-5C66-4848-8C28-9785F981AF06}" destId="{CF11EF5E-D4F5-438E-8304-260398669DDB}" srcOrd="0" destOrd="0" parTransId="{EA3EE3C7-8AF3-4F29-A2E8-BE2FDDCCFC2E}" sibTransId="{E118E54D-A9D9-4D31-9251-8C30F4D22BE7}"/>
    <dgm:cxn modelId="{68C7048E-637F-4D5C-A498-37D6DD1141A7}" type="presOf" srcId="{A8B7EEAE-5C66-4848-8C28-9785F981AF06}" destId="{913E4FC8-E09D-4271-8FDD-64DDA9106794}" srcOrd="0" destOrd="0" presId="urn:microsoft.com/office/officeart/2011/layout/RadialPictureList"/>
    <dgm:cxn modelId="{474B3C42-18CD-4834-BEC2-71920E066A20}" type="presOf" srcId="{2C2902C9-77E4-42C6-8CB2-C73050C4AAD7}" destId="{3377E255-6EF0-4AE5-BF22-710F29013DFA}" srcOrd="0" destOrd="0" presId="urn:microsoft.com/office/officeart/2011/layout/RadialPictureList"/>
    <dgm:cxn modelId="{E6631FAC-6360-4F92-9A38-004EC0F33B72}" type="presOf" srcId="{364F6336-E62A-43FA-B5A3-95C4984B8A94}" destId="{ACF6E4A8-5E3A-43EF-BF04-3498CE161548}" srcOrd="0" destOrd="0" presId="urn:microsoft.com/office/officeart/2011/layout/RadialPictureList"/>
    <dgm:cxn modelId="{9CB88E18-7E62-475E-A7FA-D7053E9B3901}" srcId="{CF11EF5E-D4F5-438E-8304-260398669DDB}" destId="{2C2902C9-77E4-42C6-8CB2-C73050C4AAD7}" srcOrd="3" destOrd="0" parTransId="{0ABE0D56-66A4-4E36-B3A8-272A34B157FE}" sibTransId="{7C330C6B-7659-4A3A-B2AB-B4AD9C44F6F9}"/>
    <dgm:cxn modelId="{CB3DE155-DFFE-4AC9-83E1-D449F3B144B0}" srcId="{CF11EF5E-D4F5-438E-8304-260398669DDB}" destId="{364F6336-E62A-43FA-B5A3-95C4984B8A94}" srcOrd="0" destOrd="0" parTransId="{771BBE2D-64DF-4558-AED7-01970B09FAE4}" sibTransId="{8B1FDB1B-550F-4757-A54D-A25DB518C59B}"/>
    <dgm:cxn modelId="{DCAAF01D-D19A-470B-A11B-C4005DE6D7A8}" type="presOf" srcId="{1836C9D1-964A-49B9-B3B9-54786EE70B20}" destId="{D80DF476-144B-4E69-BCB8-2EE22B159E81}" srcOrd="0" destOrd="0" presId="urn:microsoft.com/office/officeart/2011/layout/RadialPictureList"/>
    <dgm:cxn modelId="{2251618B-446C-4B82-B371-81994FE7B232}" type="presParOf" srcId="{913E4FC8-E09D-4271-8FDD-64DDA9106794}" destId="{1C754B2C-18C4-4E22-AA76-356BC1310F22}" srcOrd="0" destOrd="0" presId="urn:microsoft.com/office/officeart/2011/layout/RadialPictureList"/>
    <dgm:cxn modelId="{FD2B2860-A855-4224-A833-D65C273B9A7B}" type="presParOf" srcId="{913E4FC8-E09D-4271-8FDD-64DDA9106794}" destId="{69702829-8D6F-4253-AFD4-34FB7731ED0E}" srcOrd="1" destOrd="0" presId="urn:microsoft.com/office/officeart/2011/layout/RadialPictureList"/>
    <dgm:cxn modelId="{14BE2E7A-61F2-4017-9CE2-8BFDADB9B59D}" type="presParOf" srcId="{913E4FC8-E09D-4271-8FDD-64DDA9106794}" destId="{421838EF-6AC2-465E-AD21-2CC689922F30}" srcOrd="2" destOrd="0" presId="urn:microsoft.com/office/officeart/2011/layout/RadialPictureList"/>
    <dgm:cxn modelId="{C235E93A-D0BB-4F86-A7DE-2798DCDA25F9}" type="presParOf" srcId="{913E4FC8-E09D-4271-8FDD-64DDA9106794}" destId="{ACF6E4A8-5E3A-43EF-BF04-3498CE161548}" srcOrd="3" destOrd="0" presId="urn:microsoft.com/office/officeart/2011/layout/RadialPictureList"/>
    <dgm:cxn modelId="{DE45D9A6-F578-4647-8607-8F9070CAF867}" type="presParOf" srcId="{913E4FC8-E09D-4271-8FDD-64DDA9106794}" destId="{E306BADC-DFA6-4FA7-A59A-C40FA8159A4C}" srcOrd="4" destOrd="0" presId="urn:microsoft.com/office/officeart/2011/layout/RadialPictureList"/>
    <dgm:cxn modelId="{7EFF69F1-349A-41A5-849C-352BE0EFE125}" type="presParOf" srcId="{E306BADC-DFA6-4FA7-A59A-C40FA8159A4C}" destId="{316C166A-80C1-4FDA-88FE-D73DF08B2986}" srcOrd="0" destOrd="0" presId="urn:microsoft.com/office/officeart/2011/layout/RadialPictureList"/>
    <dgm:cxn modelId="{7C67F9AE-1386-4931-8AE1-6227461F83B0}" type="presParOf" srcId="{913E4FC8-E09D-4271-8FDD-64DDA9106794}" destId="{D80DF476-144B-4E69-BCB8-2EE22B159E81}" srcOrd="5" destOrd="0" presId="urn:microsoft.com/office/officeart/2011/layout/RadialPictureList"/>
    <dgm:cxn modelId="{B70005FA-77F8-4B81-A647-5D6CCF493CA7}" type="presParOf" srcId="{913E4FC8-E09D-4271-8FDD-64DDA9106794}" destId="{006BA0FD-2166-4EF4-8738-495BEC3F30BE}" srcOrd="6" destOrd="0" presId="urn:microsoft.com/office/officeart/2011/layout/RadialPictureList"/>
    <dgm:cxn modelId="{F128062C-AA91-42BE-8CF7-D16377E13F41}" type="presParOf" srcId="{006BA0FD-2166-4EF4-8738-495BEC3F30BE}" destId="{B53672D7-D4B2-4BB0-B775-89EA7D38C390}" srcOrd="0" destOrd="0" presId="urn:microsoft.com/office/officeart/2011/layout/RadialPictureList"/>
    <dgm:cxn modelId="{E8E499E6-742D-485E-A827-B17D132AEAA6}" type="presParOf" srcId="{913E4FC8-E09D-4271-8FDD-64DDA9106794}" destId="{0C7EDF30-200A-4A5C-95C6-7A955A0824DA}" srcOrd="7" destOrd="0" presId="urn:microsoft.com/office/officeart/2011/layout/RadialPictureList"/>
    <dgm:cxn modelId="{6EE75FE3-28CB-4FDA-9733-25736F93D550}" type="presParOf" srcId="{913E4FC8-E09D-4271-8FDD-64DDA9106794}" destId="{2315943D-0D34-45B3-96EE-852311601B60}" srcOrd="8" destOrd="0" presId="urn:microsoft.com/office/officeart/2011/layout/RadialPictureList"/>
    <dgm:cxn modelId="{32CE2A4A-A992-4807-A010-9C48CECC6C60}" type="presParOf" srcId="{2315943D-0D34-45B3-96EE-852311601B60}" destId="{D5428E9F-6416-440C-BB68-E7B1AA6EBA11}" srcOrd="0" destOrd="0" presId="urn:microsoft.com/office/officeart/2011/layout/RadialPictureList"/>
    <dgm:cxn modelId="{C17FE882-0BF7-4412-8D82-0B0339566891}" type="presParOf" srcId="{913E4FC8-E09D-4271-8FDD-64DDA9106794}" destId="{3377E255-6EF0-4AE5-BF22-710F29013DFA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754B2C-18C4-4E22-AA76-356BC1310F22}">
      <dsp:nvSpPr>
        <dsp:cNvPr id="0" name=""/>
        <dsp:cNvSpPr/>
      </dsp:nvSpPr>
      <dsp:spPr>
        <a:xfrm>
          <a:off x="0" y="6456198"/>
          <a:ext cx="10138577" cy="969092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 smtClean="0">
              <a:latin typeface="Arial" panose="020B0604020202020204" pitchFamily="34" charset="0"/>
              <a:cs typeface="Arial" panose="020B0604020202020204" pitchFamily="34" charset="0"/>
            </a:rPr>
            <a:t>Ocean acidification directly impacts marine shell animals, and in turn affects the entire marine ecosystem and humans.</a:t>
          </a:r>
          <a:endParaRPr lang="en-US" sz="6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84760" y="7875402"/>
        <a:ext cx="7169057" cy="6852520"/>
      </dsp:txXfrm>
    </dsp:sp>
    <dsp:sp modelId="{69702829-8D6F-4253-AFD4-34FB7731ED0E}">
      <dsp:nvSpPr>
        <dsp:cNvPr id="0" name=""/>
        <dsp:cNvSpPr/>
      </dsp:nvSpPr>
      <dsp:spPr>
        <a:xfrm>
          <a:off x="-5846730" y="2378623"/>
          <a:ext cx="17377813" cy="18114655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1838EF-6AC2-465E-AD21-2CC689922F30}">
      <dsp:nvSpPr>
        <dsp:cNvPr id="0" name=""/>
        <dsp:cNvSpPr/>
      </dsp:nvSpPr>
      <dsp:spPr>
        <a:xfrm>
          <a:off x="6937573" y="1667587"/>
          <a:ext cx="4619739" cy="461877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F6E4A8-5E3A-43EF-BF04-3498CE161548}">
      <dsp:nvSpPr>
        <dsp:cNvPr id="0" name=""/>
        <dsp:cNvSpPr/>
      </dsp:nvSpPr>
      <dsp:spPr>
        <a:xfrm>
          <a:off x="12613051" y="2089413"/>
          <a:ext cx="10820111" cy="2940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6600" kern="1200" cap="none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Shell animals face the greatest challenge because their shells will form slower due to the lack of carbonate ions.</a:t>
          </a:r>
          <a:endParaRPr lang="en-US" sz="6600" kern="12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613051" y="2089413"/>
        <a:ext cx="10820111" cy="2940074"/>
      </dsp:txXfrm>
    </dsp:sp>
    <dsp:sp modelId="{316C166A-80C1-4FDA-88FE-D73DF08B2986}">
      <dsp:nvSpPr>
        <dsp:cNvPr id="0" name=""/>
        <dsp:cNvSpPr/>
      </dsp:nvSpPr>
      <dsp:spPr>
        <a:xfrm>
          <a:off x="9912270" y="6048648"/>
          <a:ext cx="4619739" cy="461877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DF476-144B-4E69-BCB8-2EE22B159E81}">
      <dsp:nvSpPr>
        <dsp:cNvPr id="0" name=""/>
        <dsp:cNvSpPr/>
      </dsp:nvSpPr>
      <dsp:spPr>
        <a:xfrm>
          <a:off x="14639582" y="6603791"/>
          <a:ext cx="9187564" cy="4471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66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Fish and mammals like salmon and sea otters that feed on these shell animals will have a hard time surviving.</a:t>
          </a:r>
          <a:endParaRPr lang="en-US" sz="6600" kern="12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639582" y="6603791"/>
        <a:ext cx="9187564" cy="4471052"/>
      </dsp:txXfrm>
    </dsp:sp>
    <dsp:sp modelId="{B53672D7-D4B2-4BB0-B775-89EA7D38C390}">
      <dsp:nvSpPr>
        <dsp:cNvPr id="0" name=""/>
        <dsp:cNvSpPr/>
      </dsp:nvSpPr>
      <dsp:spPr>
        <a:xfrm>
          <a:off x="9946107" y="11669403"/>
          <a:ext cx="4619739" cy="461877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EDF30-200A-4A5C-95C6-7A955A0824DA}">
      <dsp:nvSpPr>
        <dsp:cNvPr id="0" name=""/>
        <dsp:cNvSpPr/>
      </dsp:nvSpPr>
      <dsp:spPr>
        <a:xfrm>
          <a:off x="14810171" y="12207566"/>
          <a:ext cx="9070994" cy="3160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66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Those on top of the food chain like the orca whales will also feel the impact.</a:t>
          </a:r>
          <a:endParaRPr lang="en-US" sz="6600" kern="12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810171" y="12207566"/>
        <a:ext cx="9070994" cy="3160855"/>
      </dsp:txXfrm>
    </dsp:sp>
    <dsp:sp modelId="{D5428E9F-6416-440C-BB68-E7B1AA6EBA11}">
      <dsp:nvSpPr>
        <dsp:cNvPr id="0" name=""/>
        <dsp:cNvSpPr/>
      </dsp:nvSpPr>
      <dsp:spPr>
        <a:xfrm>
          <a:off x="6897843" y="16697875"/>
          <a:ext cx="4619739" cy="461877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7E255-6EF0-4AE5-BF22-710F29013DFA}">
      <dsp:nvSpPr>
        <dsp:cNvPr id="0" name=""/>
        <dsp:cNvSpPr/>
      </dsp:nvSpPr>
      <dsp:spPr>
        <a:xfrm>
          <a:off x="11781040" y="16887394"/>
          <a:ext cx="12892781" cy="4483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66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About one billion people in developing countries rely on fish as their primary food source. Acidification will cause food insecurity in those countries.</a:t>
          </a:r>
          <a:endParaRPr lang="en-US" sz="6600" kern="12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781040" y="16887394"/>
        <a:ext cx="12892781" cy="44835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>
          <a:xfrm>
            <a:off x="9187" y="33556029"/>
            <a:ext cx="43880227" cy="10335174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9858"/>
          </a:p>
        </p:txBody>
      </p:sp>
      <p:sp>
        <p:nvSpPr>
          <p:cNvPr id="5" name="sky"/>
          <p:cNvSpPr/>
          <p:nvPr/>
        </p:nvSpPr>
        <p:spPr>
          <a:xfrm>
            <a:off x="9187" y="0"/>
            <a:ext cx="43880227" cy="341376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9858"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5130" y="35186544"/>
            <a:ext cx="43880227" cy="2964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5130" y="33415111"/>
            <a:ext cx="43880227" cy="17170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5130" y="38151079"/>
            <a:ext cx="43880227" cy="5739814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9858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1141" y="8377901"/>
            <a:ext cx="34570040" cy="17068800"/>
          </a:xfrm>
        </p:spPr>
        <p:txBody>
          <a:bodyPr anchor="b">
            <a:noAutofit/>
          </a:bodyPr>
          <a:lstStyle>
            <a:lvl1pPr algn="ctr">
              <a:defRPr sz="21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01139" y="25847040"/>
            <a:ext cx="34564320" cy="633984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6480" cap="all" baseline="0">
                <a:solidFill>
                  <a:schemeClr val="accent2"/>
                </a:solidFill>
              </a:defRPr>
            </a:lvl1pPr>
            <a:lvl2pPr marL="1645920" indent="0" algn="ctr">
              <a:buNone/>
              <a:defRPr sz="10080"/>
            </a:lvl2pPr>
            <a:lvl3pPr marL="3291840" indent="0" algn="ctr">
              <a:buNone/>
              <a:defRPr sz="8640"/>
            </a:lvl3pPr>
            <a:lvl4pPr marL="4937760" indent="0" algn="ctr">
              <a:buNone/>
              <a:defRPr sz="7200"/>
            </a:lvl4pPr>
            <a:lvl5pPr marL="6583680" indent="0" algn="ctr">
              <a:buNone/>
              <a:defRPr sz="7200"/>
            </a:lvl5pPr>
            <a:lvl6pPr marL="8229600" indent="0" algn="ctr">
              <a:buNone/>
              <a:defRPr sz="7200"/>
            </a:lvl6pPr>
            <a:lvl7pPr marL="9875520" indent="0" algn="ctr">
              <a:buNone/>
              <a:defRPr sz="7200"/>
            </a:lvl7pPr>
            <a:lvl8pPr marL="11521440" indent="0" algn="ctr">
              <a:buNone/>
              <a:defRPr sz="7200"/>
            </a:lvl8pPr>
            <a:lvl9pPr marL="13167360" indent="0" algn="ctr">
              <a:buNone/>
              <a:defRPr sz="72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5881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3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9187" y="-7"/>
            <a:ext cx="43880227" cy="43891213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62656" rtlCol="0" anchor="ctr"/>
          <a:lstStyle/>
          <a:p>
            <a:pPr algn="ctr"/>
            <a:endParaRPr sz="2985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7727" y="8377901"/>
            <a:ext cx="34564507" cy="17068800"/>
          </a:xfrm>
        </p:spPr>
        <p:txBody>
          <a:bodyPr anchor="b">
            <a:normAutofit/>
          </a:bodyPr>
          <a:lstStyle>
            <a:lvl1pPr algn="ctr">
              <a:defRPr sz="21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7727" y="25847040"/>
            <a:ext cx="34564320" cy="73152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72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9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10065715"/>
            <a:ext cx="16459200" cy="26510285"/>
          </a:xfrm>
        </p:spPr>
        <p:txBody>
          <a:bodyPr>
            <a:normAutofit/>
          </a:bodyPr>
          <a:lstStyle>
            <a:lvl1pPr>
              <a:defRPr sz="7200"/>
            </a:lvl1pPr>
            <a:lvl2pPr>
              <a:defRPr sz="6480"/>
            </a:lvl2pPr>
            <a:lvl3pPr>
              <a:defRPr sz="5760"/>
            </a:lvl3pPr>
            <a:lvl4pPr>
              <a:defRPr sz="5040"/>
            </a:lvl4pPr>
            <a:lvl5pPr>
              <a:defRPr sz="5040"/>
            </a:lvl5pPr>
            <a:lvl6pPr>
              <a:defRPr sz="5040"/>
            </a:lvl6pPr>
            <a:lvl7pPr>
              <a:defRPr sz="5040"/>
            </a:lvl7pPr>
            <a:lvl8pPr>
              <a:defRPr sz="5040"/>
            </a:lvl8pPr>
            <a:lvl9pPr>
              <a:defRPr sz="50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03968" y="10065715"/>
            <a:ext cx="16459200" cy="26510285"/>
          </a:xfrm>
        </p:spPr>
        <p:txBody>
          <a:bodyPr>
            <a:normAutofit/>
          </a:bodyPr>
          <a:lstStyle>
            <a:lvl1pPr>
              <a:defRPr sz="7200"/>
            </a:lvl1pPr>
            <a:lvl2pPr>
              <a:defRPr sz="6480"/>
            </a:lvl2pPr>
            <a:lvl3pPr>
              <a:defRPr sz="5760"/>
            </a:lvl3pPr>
            <a:lvl4pPr>
              <a:defRPr sz="5040"/>
            </a:lvl4pPr>
            <a:lvl5pPr>
              <a:defRPr sz="5040"/>
            </a:lvl5pPr>
            <a:lvl6pPr>
              <a:defRPr sz="5040"/>
            </a:lvl6pPr>
            <a:lvl7pPr>
              <a:defRPr sz="5040"/>
            </a:lvl7pPr>
            <a:lvl8pPr>
              <a:defRPr sz="5040"/>
            </a:lvl8pPr>
            <a:lvl9pPr>
              <a:defRPr sz="50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7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8032" y="10065715"/>
            <a:ext cx="16459200" cy="4906163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 b="0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8032" y="15141510"/>
            <a:ext cx="16459200" cy="21434496"/>
          </a:xfrm>
        </p:spPr>
        <p:txBody>
          <a:bodyPr>
            <a:normAutofit/>
          </a:bodyPr>
          <a:lstStyle>
            <a:lvl1pPr>
              <a:defRPr sz="6480"/>
            </a:lvl1pPr>
            <a:lvl2pPr>
              <a:defRPr sz="5760"/>
            </a:lvl2pPr>
            <a:lvl3pPr>
              <a:defRPr sz="5040"/>
            </a:lvl3pPr>
            <a:lvl4pPr>
              <a:defRPr sz="4320"/>
            </a:lvl4pPr>
            <a:lvl5pPr>
              <a:defRPr sz="4320"/>
            </a:lvl5pPr>
            <a:lvl6pPr>
              <a:defRPr sz="4320"/>
            </a:lvl6pPr>
            <a:lvl7pPr>
              <a:defRPr sz="4320"/>
            </a:lvl7pPr>
            <a:lvl8pPr>
              <a:defRPr sz="4320"/>
            </a:lvl8pPr>
            <a:lvl9pPr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603968" y="10065715"/>
            <a:ext cx="16459200" cy="4906163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 b="0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603968" y="15141510"/>
            <a:ext cx="16459200" cy="21434496"/>
          </a:xfrm>
        </p:spPr>
        <p:txBody>
          <a:bodyPr>
            <a:normAutofit/>
          </a:bodyPr>
          <a:lstStyle>
            <a:lvl1pPr>
              <a:defRPr sz="6480"/>
            </a:lvl1pPr>
            <a:lvl2pPr>
              <a:defRPr sz="5760"/>
            </a:lvl2pPr>
            <a:lvl3pPr>
              <a:defRPr sz="5040"/>
            </a:lvl3pPr>
            <a:lvl4pPr>
              <a:defRPr sz="4320"/>
            </a:lvl4pPr>
            <a:lvl5pPr>
              <a:defRPr sz="4320"/>
            </a:lvl5pPr>
            <a:lvl6pPr>
              <a:defRPr sz="4320"/>
            </a:lvl6pPr>
            <a:lvl7pPr>
              <a:defRPr sz="4320"/>
            </a:lvl7pPr>
            <a:lvl8pPr>
              <a:defRPr sz="4320"/>
            </a:lvl8pPr>
            <a:lvl9pPr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8260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24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9187" y="-7"/>
            <a:ext cx="43880227" cy="43891213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62656" rtlCol="0" anchor="ctr"/>
          <a:lstStyle/>
          <a:p>
            <a:pPr algn="ctr"/>
            <a:endParaRPr sz="29858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9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58926" y="4876800"/>
            <a:ext cx="12157679" cy="17556480"/>
          </a:xfrm>
        </p:spPr>
        <p:txBody>
          <a:bodyPr anchor="b">
            <a:normAutofit/>
          </a:bodyPr>
          <a:lstStyle>
            <a:lvl1pPr>
              <a:defRPr sz="1152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7487" y="4389120"/>
            <a:ext cx="24688800" cy="29260800"/>
          </a:xfrm>
        </p:spPr>
        <p:txBody>
          <a:bodyPr>
            <a:normAutofit/>
          </a:bodyPr>
          <a:lstStyle>
            <a:lvl1pPr>
              <a:defRPr sz="7200"/>
            </a:lvl1pPr>
            <a:lvl2pPr>
              <a:defRPr sz="6480"/>
            </a:lvl2pPr>
            <a:lvl3pPr>
              <a:defRPr sz="5760"/>
            </a:lvl3pPr>
            <a:lvl4pPr>
              <a:defRPr sz="5040"/>
            </a:lvl4pPr>
            <a:lvl5pPr>
              <a:defRPr sz="5040"/>
            </a:lvl5pPr>
            <a:lvl6pPr>
              <a:defRPr sz="5040"/>
            </a:lvl6pPr>
            <a:lvl7pPr>
              <a:defRPr sz="5040"/>
            </a:lvl7pPr>
            <a:lvl8pPr>
              <a:defRPr sz="5040"/>
            </a:lvl8pPr>
            <a:lvl9pPr>
              <a:defRPr sz="50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58926" y="22746266"/>
            <a:ext cx="12157679" cy="1090365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2880"/>
              </a:spcBef>
              <a:buNone/>
              <a:defRPr sz="5040"/>
            </a:lvl1pPr>
            <a:lvl2pPr marL="1645920" indent="0">
              <a:buNone/>
              <a:defRPr sz="4320"/>
            </a:lvl2pPr>
            <a:lvl3pPr marL="3291840" indent="0">
              <a:buNone/>
              <a:defRPr sz="3600"/>
            </a:lvl3pPr>
            <a:lvl4pPr marL="4937760" indent="0">
              <a:buNone/>
              <a:defRPr sz="3240"/>
            </a:lvl4pPr>
            <a:lvl5pPr marL="6583680" indent="0">
              <a:buNone/>
              <a:defRPr sz="3240"/>
            </a:lvl5pPr>
            <a:lvl6pPr marL="8229600" indent="0">
              <a:buNone/>
              <a:defRPr sz="3240"/>
            </a:lvl6pPr>
            <a:lvl7pPr marL="9875520" indent="0">
              <a:buNone/>
              <a:defRPr sz="3240"/>
            </a:lvl7pPr>
            <a:lvl8pPr marL="11521440" indent="0">
              <a:buNone/>
              <a:defRPr sz="3240"/>
            </a:lvl8pPr>
            <a:lvl9pPr marL="13167360" indent="0">
              <a:buNone/>
              <a:defRPr sz="3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9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58926" y="4876800"/>
            <a:ext cx="12157679" cy="17556480"/>
          </a:xfrm>
        </p:spPr>
        <p:txBody>
          <a:bodyPr anchor="b">
            <a:normAutofit/>
          </a:bodyPr>
          <a:lstStyle>
            <a:lvl1pPr>
              <a:defRPr sz="1224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37487" y="4389120"/>
            <a:ext cx="24688800" cy="292608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64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58926" y="22746266"/>
            <a:ext cx="12157679" cy="1090365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880"/>
              </a:spcBef>
              <a:buNone/>
              <a:defRPr sz="5040"/>
            </a:lvl1pPr>
            <a:lvl2pPr marL="1645920" indent="0">
              <a:buNone/>
              <a:defRPr sz="4320"/>
            </a:lvl2pPr>
            <a:lvl3pPr marL="3291840" indent="0">
              <a:buNone/>
              <a:defRPr sz="3600"/>
            </a:lvl3pPr>
            <a:lvl4pPr marL="4937760" indent="0">
              <a:buNone/>
              <a:defRPr sz="3240"/>
            </a:lvl4pPr>
            <a:lvl5pPr marL="6583680" indent="0">
              <a:buNone/>
              <a:defRPr sz="3240"/>
            </a:lvl5pPr>
            <a:lvl6pPr marL="8229600" indent="0">
              <a:buNone/>
              <a:defRPr sz="3240"/>
            </a:lvl6pPr>
            <a:lvl7pPr marL="9875520" indent="0">
              <a:buNone/>
              <a:defRPr sz="3240"/>
            </a:lvl7pPr>
            <a:lvl8pPr marL="11521440" indent="0">
              <a:buNone/>
              <a:defRPr sz="3240"/>
            </a:lvl8pPr>
            <a:lvl9pPr marL="13167360" indent="0">
              <a:buNone/>
              <a:defRPr sz="3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7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1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1757683"/>
            <a:ext cx="9464040" cy="348183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1757683"/>
            <a:ext cx="27843480" cy="348183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0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9187" y="-7"/>
            <a:ext cx="43880227" cy="43891213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62656" rtlCol="0" anchor="ctr"/>
          <a:lstStyle/>
          <a:p>
            <a:pPr algn="ctr"/>
            <a:endParaRPr sz="29858"/>
          </a:p>
        </p:txBody>
      </p:sp>
      <p:sp>
        <p:nvSpPr>
          <p:cNvPr id="8" name="water3"/>
          <p:cNvSpPr/>
          <p:nvPr/>
        </p:nvSpPr>
        <p:spPr>
          <a:xfrm>
            <a:off x="9187" y="38810249"/>
            <a:ext cx="43880227" cy="5080954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9858"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5130" y="40039561"/>
            <a:ext cx="43880227" cy="2964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5130" y="38268128"/>
            <a:ext cx="43880227" cy="171704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28034" y="1697127"/>
            <a:ext cx="34235132" cy="69640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8032" y="10065715"/>
            <a:ext cx="34235136" cy="26510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952794" y="42252595"/>
            <a:ext cx="3456432" cy="1521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 cap="all" baseline="0">
                <a:solidFill>
                  <a:schemeClr val="tx1"/>
                </a:solidFill>
              </a:defRPr>
            </a:lvl1pPr>
          </a:lstStyle>
          <a:p>
            <a:fld id="{59AF414D-53F2-437F-9433-847F8EC35995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28032" y="42252595"/>
            <a:ext cx="25775107" cy="1521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758880" y="42252595"/>
            <a:ext cx="2304288" cy="1521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 cap="all" baseline="0">
                <a:solidFill>
                  <a:schemeClr val="tx1"/>
                </a:solidFill>
              </a:defRPr>
            </a:lvl1pPr>
          </a:lstStyle>
          <a:p>
            <a:fld id="{967A389D-C458-4853-AE90-F627413C3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4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368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987552" indent="-822960" algn="l" defTabSz="3291840" rtl="0" eaLnBrk="1" latinLnBrk="0" hangingPunct="1">
        <a:lnSpc>
          <a:spcPct val="90000"/>
        </a:lnSpc>
        <a:spcBef>
          <a:spcPts val="6480"/>
        </a:spcBef>
        <a:buSzPct val="100000"/>
        <a:buFont typeface="Arial" pitchFamily="34" charset="0"/>
        <a:buChar char="•"/>
        <a:defRPr sz="7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1975104" indent="-822960" algn="l" defTabSz="3291840" rtl="0" eaLnBrk="1" latinLnBrk="0" hangingPunct="1">
        <a:lnSpc>
          <a:spcPct val="90000"/>
        </a:lnSpc>
        <a:spcBef>
          <a:spcPts val="3600"/>
        </a:spcBef>
        <a:buSzPct val="100000"/>
        <a:buFont typeface="Arial" pitchFamily="34" charset="0"/>
        <a:buChar char="•"/>
        <a:defRPr sz="648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2962656" indent="-822960" algn="l" defTabSz="3291840" rtl="0" eaLnBrk="1" latinLnBrk="0" hangingPunct="1">
        <a:lnSpc>
          <a:spcPct val="90000"/>
        </a:lnSpc>
        <a:spcBef>
          <a:spcPts val="2880"/>
        </a:spcBef>
        <a:buSzPct val="100000"/>
        <a:buFont typeface="Arial" pitchFamily="34" charset="0"/>
        <a:buChar char="•"/>
        <a:defRPr sz="576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3950208" indent="-822960" algn="l" defTabSz="3291840" rtl="0" eaLnBrk="1" latinLnBrk="0" hangingPunct="1">
        <a:lnSpc>
          <a:spcPct val="90000"/>
        </a:lnSpc>
        <a:spcBef>
          <a:spcPts val="2880"/>
        </a:spcBef>
        <a:buSzPct val="100000"/>
        <a:buFont typeface="Arial" pitchFamily="34" charset="0"/>
        <a:buChar char="•"/>
        <a:defRPr sz="504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4937760" indent="-822960" algn="l" defTabSz="3291840" rtl="0" eaLnBrk="1" latinLnBrk="0" hangingPunct="1">
        <a:lnSpc>
          <a:spcPct val="90000"/>
        </a:lnSpc>
        <a:spcBef>
          <a:spcPts val="2880"/>
        </a:spcBef>
        <a:buSzPct val="100000"/>
        <a:buFont typeface="Arial" pitchFamily="34" charset="0"/>
        <a:buChar char="•"/>
        <a:defRPr sz="504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5925312" indent="-822960" algn="l" defTabSz="3291840" rtl="0" eaLnBrk="1" latinLnBrk="0" hangingPunct="1">
        <a:lnSpc>
          <a:spcPct val="90000"/>
        </a:lnSpc>
        <a:spcBef>
          <a:spcPts val="2880"/>
        </a:spcBef>
        <a:buSzPct val="100000"/>
        <a:buFont typeface="Arial" pitchFamily="34" charset="0"/>
        <a:buChar char="•"/>
        <a:defRPr sz="504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6912864" indent="-822960" algn="l" defTabSz="3291840" rtl="0" eaLnBrk="1" latinLnBrk="0" hangingPunct="1">
        <a:lnSpc>
          <a:spcPct val="90000"/>
        </a:lnSpc>
        <a:spcBef>
          <a:spcPts val="2880"/>
        </a:spcBef>
        <a:buSzPct val="100000"/>
        <a:buFont typeface="Arial" pitchFamily="34" charset="0"/>
        <a:buChar char="•"/>
        <a:defRPr sz="504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7900416" indent="-822960" algn="l" defTabSz="3291840" rtl="0" eaLnBrk="1" latinLnBrk="0" hangingPunct="1">
        <a:lnSpc>
          <a:spcPct val="90000"/>
        </a:lnSpc>
        <a:spcBef>
          <a:spcPts val="2880"/>
        </a:spcBef>
        <a:buSzPct val="100000"/>
        <a:buFont typeface="Arial" pitchFamily="34" charset="0"/>
        <a:buChar char="•"/>
        <a:defRPr sz="504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8887968" indent="-822960" algn="l" defTabSz="3291840" rtl="0" eaLnBrk="1" latinLnBrk="0" hangingPunct="1">
        <a:lnSpc>
          <a:spcPct val="90000"/>
        </a:lnSpc>
        <a:spcBef>
          <a:spcPts val="2880"/>
        </a:spcBef>
        <a:buSzPct val="100000"/>
        <a:buFont typeface="Arial" pitchFamily="34" charset="0"/>
        <a:buChar char="•"/>
        <a:defRPr sz="504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diagramLayout" Target="../diagrams/layout1.xml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11.WMF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4761" y="765127"/>
            <a:ext cx="30845760" cy="2336806"/>
          </a:xfrm>
        </p:spPr>
        <p:txBody>
          <a:bodyPr>
            <a:normAutofit/>
          </a:bodyPr>
          <a:lstStyle/>
          <a:p>
            <a:r>
              <a:rPr lang="en-US" sz="16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 Acidification</a:t>
            </a:r>
            <a:endParaRPr lang="en-US" sz="160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47763" y="30371627"/>
            <a:ext cx="21089878" cy="12169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389120" rtl="0" eaLnBrk="1" latinLnBrk="0" hangingPunct="1">
              <a:lnSpc>
                <a:spcPct val="90000"/>
              </a:lnSpc>
              <a:spcBef>
                <a:spcPts val="4800"/>
              </a:spcBef>
              <a:buFont typeface="Arial" panose="020B0604020202020204" pitchFamily="34" charset="0"/>
              <a:buNone/>
              <a:defRPr sz="1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5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8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36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824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73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619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64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 Will it Impact British Columbia?</a:t>
            </a:r>
          </a:p>
          <a:p>
            <a:pPr algn="l"/>
            <a:r>
              <a:rPr lang="en-US" sz="10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than 15,000 people are employed in BC’s fishing industry. They contribute about $500 million to BC’s economy.</a:t>
            </a:r>
            <a:r>
              <a:rPr lang="en-US" sz="6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66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0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cean acidification will decrease </a:t>
            </a:r>
            <a:r>
              <a:rPr lang="en-US" altLang="zh-CN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supply 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major commercial shellfish (oysters, scallops), and eventually salmon, cod, herring and other commercial fish.</a:t>
            </a:r>
          </a:p>
          <a:p>
            <a:pPr algn="l"/>
            <a:r>
              <a:rPr lang="en-US" sz="10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fact, acidification </a:t>
            </a:r>
            <a:r>
              <a:rPr lang="en-US" sz="6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already killed millions of scallops along the BC coast. </a:t>
            </a:r>
          </a:p>
          <a:p>
            <a:pPr algn="l"/>
            <a:r>
              <a:rPr lang="en-US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4484277" y="27029063"/>
            <a:ext cx="19406923" cy="1192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389120" rtl="0" eaLnBrk="1" latinLnBrk="0" hangingPunct="1">
              <a:lnSpc>
                <a:spcPct val="90000"/>
              </a:lnSpc>
              <a:spcBef>
                <a:spcPts val="4800"/>
              </a:spcBef>
              <a:buFont typeface="Arial" panose="020B0604020202020204" pitchFamily="34" charset="0"/>
              <a:buNone/>
              <a:defRPr sz="1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5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8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36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824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73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619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64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0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 carbon dioxide emission is the main cause for ocean acidification, you can help by doing the following:</a:t>
            </a:r>
          </a:p>
          <a:p>
            <a:pPr marL="1143000" indent="-11430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Bike, use public transportation, carpool</a:t>
            </a:r>
          </a:p>
          <a:p>
            <a:pPr marL="1143000" indent="-11430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renewable and efficient energy</a:t>
            </a:r>
          </a:p>
          <a:p>
            <a:pPr marL="1143000" indent="-11430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6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 to a fuel-efficient 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</a:p>
          <a:p>
            <a:pPr marL="1143000" indent="-11430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3Rs: Reduce</a:t>
            </a:r>
            <a:r>
              <a:rPr lang="en-US" sz="6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Reuse, Recycle</a:t>
            </a:r>
          </a:p>
          <a:p>
            <a:pPr marL="1143000" indent="-11430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 others about this issue</a:t>
            </a:r>
            <a:endParaRPr lang="en-US" sz="6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580475146"/>
              </p:ext>
            </p:extLst>
          </p:nvPr>
        </p:nvGraphicFramePr>
        <p:xfrm>
          <a:off x="19437441" y="1937991"/>
          <a:ext cx="25313640" cy="23031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2305" y="38951104"/>
            <a:ext cx="3370747" cy="3708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787" y="38743315"/>
            <a:ext cx="2259366" cy="40242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7151" y="25967059"/>
            <a:ext cx="1410354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cean acidification and other human industrial activities are killing coral reefs around the world.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947763" y="3140606"/>
            <a:ext cx="18123918" cy="13756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91840" rtl="0" eaLnBrk="1" latinLnBrk="0" hangingPunct="1">
              <a:lnSpc>
                <a:spcPct val="9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6480" kern="1200" cap="all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1645920" indent="0" algn="ctr" defTabSz="3291840" rtl="0" eaLnBrk="1" latinLnBrk="0" hangingPunct="1">
              <a:lnSpc>
                <a:spcPct val="90000"/>
              </a:lnSpc>
              <a:spcBef>
                <a:spcPts val="3600"/>
              </a:spcBef>
              <a:buSzPct val="100000"/>
              <a:buFont typeface="Arial" pitchFamily="34" charset="0"/>
              <a:buNone/>
              <a:defRPr sz="1008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291840" indent="0" algn="ctr" defTabSz="3291840" rtl="0" eaLnBrk="1" latinLnBrk="0" hangingPunct="1">
              <a:lnSpc>
                <a:spcPct val="90000"/>
              </a:lnSpc>
              <a:spcBef>
                <a:spcPts val="2880"/>
              </a:spcBef>
              <a:buSzPct val="100000"/>
              <a:buFont typeface="Arial" pitchFamily="34" charset="0"/>
              <a:buNone/>
              <a:defRPr sz="864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4937760" indent="0" algn="ctr" defTabSz="3291840" rtl="0" eaLnBrk="1" latinLnBrk="0" hangingPunct="1">
              <a:lnSpc>
                <a:spcPct val="90000"/>
              </a:lnSpc>
              <a:spcBef>
                <a:spcPts val="2880"/>
              </a:spcBef>
              <a:buSzPct val="100000"/>
              <a:buFont typeface="Arial" pitchFamily="34" charset="0"/>
              <a:buNone/>
              <a:defRPr sz="7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583680" indent="0" algn="ctr" defTabSz="3291840" rtl="0" eaLnBrk="1" latinLnBrk="0" hangingPunct="1">
              <a:lnSpc>
                <a:spcPct val="90000"/>
              </a:lnSpc>
              <a:spcBef>
                <a:spcPts val="2880"/>
              </a:spcBef>
              <a:buSzPct val="100000"/>
              <a:buFont typeface="Arial" pitchFamily="34" charset="0"/>
              <a:buNone/>
              <a:defRPr sz="7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29600" indent="0" algn="ctr" defTabSz="3291840" rtl="0" eaLnBrk="1" latinLnBrk="0" hangingPunct="1">
              <a:lnSpc>
                <a:spcPct val="90000"/>
              </a:lnSpc>
              <a:spcBef>
                <a:spcPts val="2880"/>
              </a:spcBef>
              <a:buSzPct val="100000"/>
              <a:buFont typeface="Arial" pitchFamily="34" charset="0"/>
              <a:buNone/>
              <a:defRPr sz="7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875520" indent="0" algn="ctr" defTabSz="3291840" rtl="0" eaLnBrk="1" latinLnBrk="0" hangingPunct="1">
              <a:lnSpc>
                <a:spcPct val="90000"/>
              </a:lnSpc>
              <a:spcBef>
                <a:spcPts val="2880"/>
              </a:spcBef>
              <a:buSzPct val="100000"/>
              <a:buFont typeface="Arial" pitchFamily="34" charset="0"/>
              <a:buNone/>
              <a:defRPr sz="7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521440" indent="0" algn="ctr" defTabSz="3291840" rtl="0" eaLnBrk="1" latinLnBrk="0" hangingPunct="1">
              <a:lnSpc>
                <a:spcPct val="90000"/>
              </a:lnSpc>
              <a:spcBef>
                <a:spcPts val="2880"/>
              </a:spcBef>
              <a:buSzPct val="100000"/>
              <a:buFont typeface="Arial" pitchFamily="34" charset="0"/>
              <a:buNone/>
              <a:defRPr sz="7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3167360" indent="0" algn="ctr" defTabSz="3291840" rtl="0" eaLnBrk="1" latinLnBrk="0" hangingPunct="1">
              <a:lnSpc>
                <a:spcPct val="90000"/>
              </a:lnSpc>
              <a:spcBef>
                <a:spcPts val="2880"/>
              </a:spcBef>
              <a:buSzPct val="100000"/>
              <a:buFont typeface="Arial" pitchFamily="34" charset="0"/>
              <a:buNone/>
              <a:defRPr sz="7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0" cap="none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Ocean </a:t>
            </a:r>
            <a:r>
              <a:rPr lang="en-US" sz="10000" cap="non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0000" cap="none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cidification?</a:t>
            </a:r>
          </a:p>
          <a:p>
            <a:pPr algn="l"/>
            <a:endParaRPr lang="en-US" sz="6600" cap="none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0000" cap="non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6600" cap="non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 the ocean absorbs carbon dioxide in the atmosphere, a chain of chemical reactions occur. These chemical reactions increase the ocean’s acidity and decrease the amount of carbonate ions, the building blocks for marine shell animals.</a:t>
            </a:r>
          </a:p>
          <a:p>
            <a:pPr algn="l"/>
            <a:endParaRPr lang="en-US" sz="6600" cap="non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0000" cap="non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6600" cap="none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riginally, other natural chemical processes can neutralize ocean acidification. However, the rate at which we emit carbon dioxide into the atmosphere is accelerating ocean acidification.</a:t>
            </a:r>
            <a:endParaRPr lang="en-US" sz="6600" cap="none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6208" y="21479451"/>
            <a:ext cx="9872345" cy="81696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653170" y="25743015"/>
            <a:ext cx="108354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 Can I Help</a:t>
            </a:r>
            <a:r>
              <a:rPr lang="en-US" sz="12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9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151" y="17433261"/>
            <a:ext cx="12661889" cy="8378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3377" y="38888707"/>
            <a:ext cx="5869793" cy="38333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4961" y="38743315"/>
            <a:ext cx="3891656" cy="41384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345430" y="726453"/>
            <a:ext cx="9119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48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reated by Eden Pan, Student Quest University Canada</a:t>
            </a:r>
            <a:endParaRPr lang="en-US" sz="48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TS102895256</Template>
  <TotalTime>924</TotalTime>
  <Words>327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幼圆</vt:lpstr>
      <vt:lpstr>Arial</vt:lpstr>
      <vt:lpstr>Georgia</vt:lpstr>
      <vt:lpstr>Ocean 16x9</vt:lpstr>
      <vt:lpstr>Ocean Acidification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Ocean Acidification</dc:title>
  <dc:creator>Eden Pan</dc:creator>
  <cp:lastModifiedBy>Eden Pan</cp:lastModifiedBy>
  <cp:revision>57</cp:revision>
  <dcterms:created xsi:type="dcterms:W3CDTF">2014-11-17T22:09:31Z</dcterms:created>
  <dcterms:modified xsi:type="dcterms:W3CDTF">2014-11-19T18:07:36Z</dcterms:modified>
</cp:coreProperties>
</file>