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8" r:id="rId3"/>
    <p:sldId id="259" r:id="rId4"/>
    <p:sldId id="260" r:id="rId5"/>
  </p:sldIdLst>
  <p:sldSz cx="32918400" cy="32918400"/>
  <p:notesSz cx="6858000" cy="9144000"/>
  <p:defaultTextStyle>
    <a:defPPr>
      <a:defRPr lang="en-US"/>
    </a:defPPr>
    <a:lvl1pPr marL="0" algn="l" defTabSz="3160166" rtl="0" eaLnBrk="1" latinLnBrk="0" hangingPunct="1">
      <a:defRPr sz="6221" kern="1200">
        <a:solidFill>
          <a:schemeClr val="tx1"/>
        </a:solidFill>
        <a:latin typeface="+mn-lt"/>
        <a:ea typeface="+mn-ea"/>
        <a:cs typeface="+mn-cs"/>
      </a:defRPr>
    </a:lvl1pPr>
    <a:lvl2pPr marL="1580083" algn="l" defTabSz="3160166" rtl="0" eaLnBrk="1" latinLnBrk="0" hangingPunct="1">
      <a:defRPr sz="6221" kern="1200">
        <a:solidFill>
          <a:schemeClr val="tx1"/>
        </a:solidFill>
        <a:latin typeface="+mn-lt"/>
        <a:ea typeface="+mn-ea"/>
        <a:cs typeface="+mn-cs"/>
      </a:defRPr>
    </a:lvl2pPr>
    <a:lvl3pPr marL="3160166" algn="l" defTabSz="3160166" rtl="0" eaLnBrk="1" latinLnBrk="0" hangingPunct="1">
      <a:defRPr sz="6221" kern="1200">
        <a:solidFill>
          <a:schemeClr val="tx1"/>
        </a:solidFill>
        <a:latin typeface="+mn-lt"/>
        <a:ea typeface="+mn-ea"/>
        <a:cs typeface="+mn-cs"/>
      </a:defRPr>
    </a:lvl3pPr>
    <a:lvl4pPr marL="4740250" algn="l" defTabSz="3160166" rtl="0" eaLnBrk="1" latinLnBrk="0" hangingPunct="1">
      <a:defRPr sz="6221" kern="1200">
        <a:solidFill>
          <a:schemeClr val="tx1"/>
        </a:solidFill>
        <a:latin typeface="+mn-lt"/>
        <a:ea typeface="+mn-ea"/>
        <a:cs typeface="+mn-cs"/>
      </a:defRPr>
    </a:lvl4pPr>
    <a:lvl5pPr marL="6320333" algn="l" defTabSz="3160166" rtl="0" eaLnBrk="1" latinLnBrk="0" hangingPunct="1">
      <a:defRPr sz="6221" kern="1200">
        <a:solidFill>
          <a:schemeClr val="tx1"/>
        </a:solidFill>
        <a:latin typeface="+mn-lt"/>
        <a:ea typeface="+mn-ea"/>
        <a:cs typeface="+mn-cs"/>
      </a:defRPr>
    </a:lvl5pPr>
    <a:lvl6pPr marL="7900416" algn="l" defTabSz="3160166" rtl="0" eaLnBrk="1" latinLnBrk="0" hangingPunct="1">
      <a:defRPr sz="6221" kern="1200">
        <a:solidFill>
          <a:schemeClr val="tx1"/>
        </a:solidFill>
        <a:latin typeface="+mn-lt"/>
        <a:ea typeface="+mn-ea"/>
        <a:cs typeface="+mn-cs"/>
      </a:defRPr>
    </a:lvl6pPr>
    <a:lvl7pPr marL="9480499" algn="l" defTabSz="3160166" rtl="0" eaLnBrk="1" latinLnBrk="0" hangingPunct="1">
      <a:defRPr sz="6221" kern="1200">
        <a:solidFill>
          <a:schemeClr val="tx1"/>
        </a:solidFill>
        <a:latin typeface="+mn-lt"/>
        <a:ea typeface="+mn-ea"/>
        <a:cs typeface="+mn-cs"/>
      </a:defRPr>
    </a:lvl7pPr>
    <a:lvl8pPr marL="11060582" algn="l" defTabSz="3160166" rtl="0" eaLnBrk="1" latinLnBrk="0" hangingPunct="1">
      <a:defRPr sz="6221" kern="1200">
        <a:solidFill>
          <a:schemeClr val="tx1"/>
        </a:solidFill>
        <a:latin typeface="+mn-lt"/>
        <a:ea typeface="+mn-ea"/>
        <a:cs typeface="+mn-cs"/>
      </a:defRPr>
    </a:lvl8pPr>
    <a:lvl9pPr marL="12640666" algn="l" defTabSz="3160166" rtl="0" eaLnBrk="1" latinLnBrk="0" hangingPunct="1">
      <a:defRPr sz="622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FFFF"/>
    <a:srgbClr val="9BBF4E"/>
    <a:srgbClr val="104A50"/>
    <a:srgbClr val="0F14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46" autoAdjust="0"/>
    <p:restoredTop sz="94660"/>
  </p:normalViewPr>
  <p:slideViewPr>
    <p:cSldViewPr snapToGrid="0">
      <p:cViewPr varScale="1">
        <p:scale>
          <a:sx n="15" d="100"/>
          <a:sy n="15" d="100"/>
        </p:scale>
        <p:origin x="1024" y="56"/>
      </p:cViewPr>
      <p:guideLst>
        <p:guide orient="horz" pos="10368"/>
        <p:guide pos="10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5387342"/>
            <a:ext cx="27980640" cy="11460480"/>
          </a:xfrm>
        </p:spPr>
        <p:txBody>
          <a:bodyPr anchor="b"/>
          <a:lstStyle>
            <a:lvl1pPr algn="ctr">
              <a:defRPr sz="21600"/>
            </a:lvl1pPr>
          </a:lstStyle>
          <a:p>
            <a:r>
              <a:rPr lang="en-US" smtClean="0"/>
              <a:t>Click to edit Master title style</a:t>
            </a:r>
            <a:endParaRPr lang="en-US" dirty="0"/>
          </a:p>
        </p:txBody>
      </p:sp>
      <p:sp>
        <p:nvSpPr>
          <p:cNvPr id="3" name="Subtitle 2"/>
          <p:cNvSpPr>
            <a:spLocks noGrp="1"/>
          </p:cNvSpPr>
          <p:nvPr>
            <p:ph type="subTitle" idx="1"/>
          </p:nvPr>
        </p:nvSpPr>
        <p:spPr>
          <a:xfrm>
            <a:off x="4114800" y="17289782"/>
            <a:ext cx="246888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733268-C94E-461B-8F9F-C731B8B33EE6}" type="datetimeFigureOut">
              <a:rPr lang="en-CA" smtClean="0"/>
              <a:t>2015-03-25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791812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733268-C94E-461B-8F9F-C731B8B33EE6}" type="datetimeFigureOut">
              <a:rPr lang="en-CA" smtClean="0"/>
              <a:t>2015-03-25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4238995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8206749"/>
            <a:ext cx="28392120" cy="13693138"/>
          </a:xfrm>
        </p:spPr>
        <p:txBody>
          <a:bodyPr anchor="b"/>
          <a:lstStyle>
            <a:lvl1pPr>
              <a:defRPr sz="21600"/>
            </a:lvl1pPr>
          </a:lstStyle>
          <a:p>
            <a:r>
              <a:rPr lang="en-US" smtClean="0"/>
              <a:t>Click to edit Master title style</a:t>
            </a:r>
            <a:endParaRPr lang="en-US" dirty="0"/>
          </a:p>
        </p:txBody>
      </p:sp>
      <p:sp>
        <p:nvSpPr>
          <p:cNvPr id="3" name="Text Placeholder 2"/>
          <p:cNvSpPr>
            <a:spLocks noGrp="1"/>
          </p:cNvSpPr>
          <p:nvPr>
            <p:ph type="body" idx="1"/>
          </p:nvPr>
        </p:nvSpPr>
        <p:spPr>
          <a:xfrm>
            <a:off x="2245997" y="22029429"/>
            <a:ext cx="28392120" cy="7200898"/>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733268-C94E-461B-8F9F-C731B8B33EE6}" type="datetimeFigureOut">
              <a:rPr lang="en-CA" smtClean="0"/>
              <a:t>2015-03-25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313988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63140" y="8763000"/>
            <a:ext cx="139903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664940" y="8763000"/>
            <a:ext cx="139903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733268-C94E-461B-8F9F-C731B8B33EE6}" type="datetimeFigureOut">
              <a:rPr lang="en-CA" smtClean="0"/>
              <a:t>2015-03-25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356839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752607"/>
            <a:ext cx="2839212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7431" y="8069582"/>
            <a:ext cx="13926024"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smtClean="0"/>
              <a:t>Click to edit Master text styles</a:t>
            </a:r>
          </a:p>
        </p:txBody>
      </p:sp>
      <p:sp>
        <p:nvSpPr>
          <p:cNvPr id="4" name="Content Placeholder 3"/>
          <p:cNvSpPr>
            <a:spLocks noGrp="1"/>
          </p:cNvSpPr>
          <p:nvPr>
            <p:ph sz="half" idx="2"/>
          </p:nvPr>
        </p:nvSpPr>
        <p:spPr>
          <a:xfrm>
            <a:off x="2267431" y="12024360"/>
            <a:ext cx="13926024"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664942" y="8069582"/>
            <a:ext cx="13994608"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smtClean="0"/>
              <a:t>Click to edit Master text styles</a:t>
            </a:r>
          </a:p>
        </p:txBody>
      </p:sp>
      <p:sp>
        <p:nvSpPr>
          <p:cNvPr id="6" name="Content Placeholder 5"/>
          <p:cNvSpPr>
            <a:spLocks noGrp="1"/>
          </p:cNvSpPr>
          <p:nvPr>
            <p:ph sz="quarter" idx="4"/>
          </p:nvPr>
        </p:nvSpPr>
        <p:spPr>
          <a:xfrm>
            <a:off x="16664942" y="12024360"/>
            <a:ext cx="13994608"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733268-C94E-461B-8F9F-C731B8B33EE6}" type="datetimeFigureOut">
              <a:rPr lang="en-CA" smtClean="0"/>
              <a:t>2015-03-25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2185527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733268-C94E-461B-8F9F-C731B8B33EE6}" type="datetimeFigureOut">
              <a:rPr lang="en-CA" smtClean="0"/>
              <a:t>2015-03-25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389353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33268-C94E-461B-8F9F-C731B8B33EE6}" type="datetimeFigureOut">
              <a:rPr lang="en-CA" smtClean="0"/>
              <a:t>2015-03-25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150017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smtClean="0"/>
              <a:t>Click to edit Master title style</a:t>
            </a:r>
            <a:endParaRPr lang="en-US" dirty="0"/>
          </a:p>
        </p:txBody>
      </p:sp>
      <p:sp>
        <p:nvSpPr>
          <p:cNvPr id="3" name="Content Placeholder 2"/>
          <p:cNvSpPr>
            <a:spLocks noGrp="1"/>
          </p:cNvSpPr>
          <p:nvPr>
            <p:ph idx="1"/>
          </p:nvPr>
        </p:nvSpPr>
        <p:spPr>
          <a:xfrm>
            <a:off x="13994608" y="4739647"/>
            <a:ext cx="1666494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733268-C94E-461B-8F9F-C731B8B33EE6}" type="datetimeFigureOut">
              <a:rPr lang="en-CA" smtClean="0"/>
              <a:t>2015-03-25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1537183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994608" y="4739647"/>
            <a:ext cx="16664940" cy="233934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smtClean="0"/>
              <a:t>Click icon to add picture</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733268-C94E-461B-8F9F-C731B8B33EE6}" type="datetimeFigureOut">
              <a:rPr lang="en-CA" smtClean="0"/>
              <a:t>2015-03-25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372267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733268-C94E-461B-8F9F-C731B8B33EE6}" type="datetimeFigureOut">
              <a:rPr lang="en-CA" smtClean="0"/>
              <a:t>2015-03-25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1264599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752600"/>
            <a:ext cx="709803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63142" y="1752600"/>
            <a:ext cx="20882610" cy="278968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733268-C94E-461B-8F9F-C731B8B33EE6}" type="datetimeFigureOut">
              <a:rPr lang="en-CA" smtClean="0"/>
              <a:t>2015-03-25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89F58AD-D8F6-4E8D-A650-685AE5A75F7C}" type="slidenum">
              <a:rPr lang="en-CA" smtClean="0"/>
              <a:t>‹#›</a:t>
            </a:fld>
            <a:endParaRPr lang="en-CA"/>
          </a:p>
        </p:txBody>
      </p:sp>
    </p:spTree>
    <p:extLst>
      <p:ext uri="{BB962C8B-B14F-4D97-AF65-F5344CB8AC3E}">
        <p14:creationId xmlns:p14="http://schemas.microsoft.com/office/powerpoint/2010/main" val="334422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752607"/>
            <a:ext cx="2839212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63140" y="8763000"/>
            <a:ext cx="28392120" cy="208864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63140" y="30510487"/>
            <a:ext cx="740664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28733268-C94E-461B-8F9F-C731B8B33EE6}" type="datetimeFigureOut">
              <a:rPr lang="en-CA" smtClean="0"/>
              <a:t>2015-03-25</a:t>
            </a:fld>
            <a:endParaRPr lang="en-CA"/>
          </a:p>
        </p:txBody>
      </p:sp>
      <p:sp>
        <p:nvSpPr>
          <p:cNvPr id="5" name="Footer Placeholder 4"/>
          <p:cNvSpPr>
            <a:spLocks noGrp="1"/>
          </p:cNvSpPr>
          <p:nvPr>
            <p:ph type="ftr" sz="quarter" idx="3"/>
          </p:nvPr>
        </p:nvSpPr>
        <p:spPr>
          <a:xfrm>
            <a:off x="10904220" y="30510487"/>
            <a:ext cx="1110996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23248620" y="30510487"/>
            <a:ext cx="740664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C89F58AD-D8F6-4E8D-A650-685AE5A75F7C}" type="slidenum">
              <a:rPr lang="en-CA" smtClean="0"/>
              <a:t>‹#›</a:t>
            </a:fld>
            <a:endParaRPr lang="en-CA"/>
          </a:p>
        </p:txBody>
      </p:sp>
    </p:spTree>
    <p:extLst>
      <p:ext uri="{BB962C8B-B14F-4D97-AF65-F5344CB8AC3E}">
        <p14:creationId xmlns:p14="http://schemas.microsoft.com/office/powerpoint/2010/main" val="38098711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hyperlink" Target="http://vancouvertrails.com/blog/wp-content/uploads/2013/03/" TargetMode="External"/><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3" Type="http://schemas.openxmlformats.org/officeDocument/2006/relationships/image" Target="../media/image12.jpeg"/><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39500" b="1" dirty="0" smtClean="0"/>
              <a:t>Howe Sound</a:t>
            </a:r>
          </a:p>
        </p:txBody>
      </p:sp>
      <p:sp>
        <p:nvSpPr>
          <p:cNvPr id="3" name="Content Placeholder 2"/>
          <p:cNvSpPr>
            <a:spLocks noGrp="1"/>
          </p:cNvSpPr>
          <p:nvPr>
            <p:ph idx="1"/>
          </p:nvPr>
        </p:nvSpPr>
        <p:spPr/>
        <p:txBody>
          <a:bodyPr>
            <a:normAutofit/>
          </a:bodyPr>
          <a:lstStyle/>
          <a:p>
            <a:pPr marL="0" indent="0" algn="ctr">
              <a:buNone/>
            </a:pPr>
            <a:r>
              <a:rPr lang="en-CA" sz="20900" dirty="0" smtClean="0"/>
              <a:t>Past ~ Present ~Future</a:t>
            </a:r>
            <a:endParaRPr lang="en-CA" sz="20900" dirty="0"/>
          </a:p>
        </p:txBody>
      </p:sp>
      <p:pic>
        <p:nvPicPr>
          <p:cNvPr id="4" name="Picture 3"/>
          <p:cNvPicPr>
            <a:picLocks noChangeAspect="1"/>
          </p:cNvPicPr>
          <p:nvPr/>
        </p:nvPicPr>
        <p:blipFill>
          <a:blip r:embed="rId2"/>
          <a:stretch>
            <a:fillRect/>
          </a:stretch>
        </p:blipFill>
        <p:spPr>
          <a:xfrm>
            <a:off x="3887602" y="13562919"/>
            <a:ext cx="25143196" cy="16734194"/>
          </a:xfrm>
          <a:prstGeom prst="rect">
            <a:avLst/>
          </a:prstGeom>
        </p:spPr>
      </p:pic>
    </p:spTree>
    <p:extLst>
      <p:ext uri="{BB962C8B-B14F-4D97-AF65-F5344CB8AC3E}">
        <p14:creationId xmlns:p14="http://schemas.microsoft.com/office/powerpoint/2010/main" val="3901346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79" name="Round Single Corner Rectangle 78"/>
          <p:cNvSpPr/>
          <p:nvPr/>
        </p:nvSpPr>
        <p:spPr>
          <a:xfrm>
            <a:off x="0" y="24311764"/>
            <a:ext cx="14242339" cy="8606636"/>
          </a:xfrm>
          <a:prstGeom prst="round1Rect">
            <a:avLst>
              <a:gd name="adj" fmla="val 0"/>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descr="wood fibre plant howe sound.jp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0" y="17904452"/>
            <a:ext cx="14242339" cy="6440801"/>
          </a:xfrm>
          <a:prstGeom prst="rect">
            <a:avLst/>
          </a:prstGeom>
          <a:ln w="63500" cmpd="sng">
            <a:solidFill>
              <a:schemeClr val="tx1"/>
            </a:solidFill>
          </a:ln>
        </p:spPr>
      </p:pic>
      <p:sp>
        <p:nvSpPr>
          <p:cNvPr id="4" name="Title 3"/>
          <p:cNvSpPr>
            <a:spLocks noGrp="1"/>
          </p:cNvSpPr>
          <p:nvPr>
            <p:ph type="title"/>
          </p:nvPr>
        </p:nvSpPr>
        <p:spPr>
          <a:xfrm>
            <a:off x="4526280" y="-1241005"/>
            <a:ext cx="28392120" cy="6362702"/>
          </a:xfrm>
        </p:spPr>
        <p:txBody>
          <a:bodyPr/>
          <a:lstStyle/>
          <a:p>
            <a:r>
              <a:rPr lang="en-US" sz="15800" b="1" dirty="0">
                <a:ln>
                  <a:solidFill>
                    <a:schemeClr val="bg1"/>
                  </a:solidFill>
                </a:ln>
                <a:solidFill>
                  <a:srgbClr val="86AC3A"/>
                </a:solidFill>
                <a:effectLst>
                  <a:glow rad="355600">
                    <a:schemeClr val="accent1">
                      <a:alpha val="48000"/>
                    </a:schemeClr>
                  </a:glow>
                </a:effectLst>
                <a:latin typeface="Century Gothic"/>
                <a:cs typeface="Century Gothic"/>
              </a:rPr>
              <a:t>Howe </a:t>
            </a:r>
            <a:r>
              <a:rPr lang="en-US" sz="15800" b="1" dirty="0" smtClean="0">
                <a:ln>
                  <a:solidFill>
                    <a:schemeClr val="bg1"/>
                  </a:solidFill>
                </a:ln>
                <a:solidFill>
                  <a:srgbClr val="86AC3A"/>
                </a:solidFill>
                <a:effectLst>
                  <a:glow rad="355600">
                    <a:schemeClr val="accent1">
                      <a:alpha val="48000"/>
                    </a:schemeClr>
                  </a:glow>
                </a:effectLst>
                <a:latin typeface="Century Gothic"/>
                <a:cs typeface="Century Gothic"/>
              </a:rPr>
              <a:t>Sound: Past Impacts</a:t>
            </a:r>
            <a:endParaRPr lang="en-US" dirty="0">
              <a:ln>
                <a:solidFill>
                  <a:schemeClr val="bg1"/>
                </a:solidFill>
              </a:ln>
              <a:effectLst>
                <a:glow rad="355600">
                  <a:schemeClr val="accent1">
                    <a:alpha val="48000"/>
                  </a:schemeClr>
                </a:glow>
              </a:effectLst>
            </a:endParaRPr>
          </a:p>
        </p:txBody>
      </p:sp>
      <p:pic>
        <p:nvPicPr>
          <p:cNvPr id="28" name="Picture 27" descr="squamoi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92178"/>
            <a:ext cx="14423770" cy="6491261"/>
          </a:xfrm>
          <a:prstGeom prst="rect">
            <a:avLst/>
          </a:prstGeom>
          <a:ln w="63500" cmpd="sng">
            <a:solidFill>
              <a:srgbClr val="000000"/>
            </a:solidFill>
          </a:ln>
        </p:spPr>
      </p:pic>
      <p:sp>
        <p:nvSpPr>
          <p:cNvPr id="29" name="TextBox 28"/>
          <p:cNvSpPr txBox="1"/>
          <p:nvPr/>
        </p:nvSpPr>
        <p:spPr>
          <a:xfrm>
            <a:off x="0" y="16437694"/>
            <a:ext cx="14469128" cy="1446550"/>
          </a:xfrm>
          <a:prstGeom prst="rect">
            <a:avLst/>
          </a:prstGeom>
          <a:solidFill>
            <a:srgbClr val="0070C0"/>
          </a:solidFill>
        </p:spPr>
        <p:txBody>
          <a:bodyPr wrap="square" rtlCol="0">
            <a:spAutoFit/>
          </a:bodyPr>
          <a:lstStyle/>
          <a:p>
            <a:pPr marL="571500" indent="-571500">
              <a:buFont typeface="Wingdings" charset="2"/>
              <a:buChar char="u"/>
            </a:pPr>
            <a:r>
              <a:rPr lang="en-US" sz="4400" dirty="0" smtClean="0">
                <a:latin typeface="Garamond"/>
                <a:cs typeface="Garamond"/>
              </a:rPr>
              <a:t>In 2006, a </a:t>
            </a:r>
            <a:r>
              <a:rPr lang="en-US" sz="4400" dirty="0" err="1" smtClean="0">
                <a:latin typeface="Garamond"/>
                <a:cs typeface="Garamond"/>
              </a:rPr>
              <a:t>Gearbulk</a:t>
            </a:r>
            <a:r>
              <a:rPr lang="en-US" sz="4400" dirty="0" smtClean="0">
                <a:latin typeface="Garamond"/>
                <a:cs typeface="Garamond"/>
              </a:rPr>
              <a:t> Ltd. Vessel leaks approx. 243 barrels of highly viscous Bunker C Oil into the Howe Sound.</a:t>
            </a:r>
          </a:p>
        </p:txBody>
      </p:sp>
      <p:pic>
        <p:nvPicPr>
          <p:cNvPr id="30" name="Picture 29" descr="mount she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2241" y="9765202"/>
            <a:ext cx="18267841" cy="8241832"/>
          </a:xfrm>
          <a:prstGeom prst="rect">
            <a:avLst/>
          </a:prstGeom>
          <a:ln w="63500" cmpd="sng">
            <a:solidFill>
              <a:srgbClr val="000000"/>
            </a:solidFill>
          </a:ln>
        </p:spPr>
      </p:pic>
      <p:sp>
        <p:nvSpPr>
          <p:cNvPr id="19" name="Explosion 1 18"/>
          <p:cNvSpPr/>
          <p:nvPr/>
        </p:nvSpPr>
        <p:spPr>
          <a:xfrm rot="1150317">
            <a:off x="23806699" y="8129946"/>
            <a:ext cx="12190870" cy="1251665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chemeClr val="bg1"/>
                </a:solidFill>
              </a:ln>
              <a:solidFill>
                <a:srgbClr val="FFFFFF"/>
              </a:solidFill>
            </a:endParaRPr>
          </a:p>
        </p:txBody>
      </p:sp>
      <p:sp>
        <p:nvSpPr>
          <p:cNvPr id="31" name="TextBox 30"/>
          <p:cNvSpPr txBox="1"/>
          <p:nvPr/>
        </p:nvSpPr>
        <p:spPr>
          <a:xfrm>
            <a:off x="14514486" y="18046760"/>
            <a:ext cx="18403914" cy="2123658"/>
          </a:xfrm>
          <a:prstGeom prst="rect">
            <a:avLst/>
          </a:prstGeom>
          <a:solidFill>
            <a:srgbClr val="0070C0"/>
          </a:solidFill>
          <a:ln>
            <a:noFill/>
          </a:ln>
        </p:spPr>
        <p:txBody>
          <a:bodyPr wrap="square" rtlCol="0">
            <a:spAutoFit/>
          </a:bodyPr>
          <a:lstStyle/>
          <a:p>
            <a:pPr marL="571500" indent="-571500">
              <a:buFont typeface="Wingdings" charset="2"/>
              <a:buChar char="u"/>
            </a:pPr>
            <a:r>
              <a:rPr lang="en-US" sz="4400" dirty="0" smtClean="0">
                <a:latin typeface="Garamond"/>
                <a:cs typeface="Garamond"/>
              </a:rPr>
              <a:t>In the 1930- 1950’s, the mining town of Mount Sheer, which has since abandoned, served as one of </a:t>
            </a:r>
            <a:r>
              <a:rPr lang="en-US" sz="4400" dirty="0" err="1" smtClean="0">
                <a:latin typeface="Garamond"/>
                <a:cs typeface="Garamond"/>
              </a:rPr>
              <a:t>Brittania</a:t>
            </a:r>
            <a:r>
              <a:rPr lang="en-US" sz="4400" dirty="0" smtClean="0">
                <a:latin typeface="Garamond"/>
                <a:cs typeface="Garamond"/>
              </a:rPr>
              <a:t> Mine’s established </a:t>
            </a:r>
          </a:p>
          <a:p>
            <a:r>
              <a:rPr lang="en-US" sz="4400" dirty="0" smtClean="0">
                <a:latin typeface="Garamond"/>
                <a:cs typeface="Garamond"/>
              </a:rPr>
              <a:t>‘company towns’</a:t>
            </a:r>
          </a:p>
        </p:txBody>
      </p:sp>
      <p:sp>
        <p:nvSpPr>
          <p:cNvPr id="11" name="TextBox 10"/>
          <p:cNvSpPr txBox="1"/>
          <p:nvPr/>
        </p:nvSpPr>
        <p:spPr>
          <a:xfrm rot="1175382">
            <a:off x="26879910" y="11638736"/>
            <a:ext cx="6044447" cy="5632311"/>
          </a:xfrm>
          <a:prstGeom prst="rect">
            <a:avLst/>
          </a:prstGeom>
          <a:noFill/>
        </p:spPr>
        <p:txBody>
          <a:bodyPr wrap="square" rtlCol="0">
            <a:spAutoFit/>
          </a:bodyPr>
          <a:lstStyle/>
          <a:p>
            <a:pPr algn="ctr"/>
            <a:r>
              <a:rPr lang="en-US" sz="4000" b="1" i="1" dirty="0" smtClean="0">
                <a:solidFill>
                  <a:srgbClr val="FFFF00"/>
                </a:solidFill>
                <a:cs typeface="Garamond"/>
              </a:rPr>
              <a:t>Did you know?</a:t>
            </a:r>
          </a:p>
          <a:p>
            <a:pPr algn="ctr"/>
            <a:r>
              <a:rPr lang="en-US" sz="4000" b="1" dirty="0" smtClean="0">
                <a:solidFill>
                  <a:srgbClr val="FFFF00"/>
                </a:solidFill>
                <a:cs typeface="Garamond"/>
              </a:rPr>
              <a:t>150,000 </a:t>
            </a:r>
            <a:r>
              <a:rPr lang="en-US" sz="4000" b="1" dirty="0" err="1" smtClean="0">
                <a:solidFill>
                  <a:srgbClr val="FFFF00"/>
                </a:solidFill>
                <a:cs typeface="Garamond"/>
              </a:rPr>
              <a:t>tonnes</a:t>
            </a:r>
            <a:r>
              <a:rPr lang="en-US" sz="4000" b="1" dirty="0" smtClean="0">
                <a:solidFill>
                  <a:srgbClr val="FFFF00"/>
                </a:solidFill>
                <a:cs typeface="Garamond"/>
              </a:rPr>
              <a:t>  of mercury-saturated sludge (enough to fill 3 Olympic swimming pools)  had to be landfilled after the NEXEN </a:t>
            </a:r>
            <a:r>
              <a:rPr lang="en-US" sz="4000" b="1" dirty="0" err="1" smtClean="0">
                <a:solidFill>
                  <a:srgbClr val="FFFF00"/>
                </a:solidFill>
                <a:cs typeface="Garamond"/>
              </a:rPr>
              <a:t>chlor</a:t>
            </a:r>
            <a:r>
              <a:rPr lang="en-US" sz="4000" b="1" dirty="0" smtClean="0">
                <a:solidFill>
                  <a:srgbClr val="FFFF00"/>
                </a:solidFill>
                <a:cs typeface="Garamond"/>
              </a:rPr>
              <a:t>-alkali plant on the Squamish docks was shut down.(1999)</a:t>
            </a:r>
            <a:endParaRPr lang="en-US" sz="4000" b="1" dirty="0">
              <a:solidFill>
                <a:srgbClr val="FFFF00"/>
              </a:solidFill>
              <a:cs typeface="Garamond"/>
            </a:endParaRPr>
          </a:p>
        </p:txBody>
      </p:sp>
      <p:grpSp>
        <p:nvGrpSpPr>
          <p:cNvPr id="34" name="Group 33"/>
          <p:cNvGrpSpPr/>
          <p:nvPr/>
        </p:nvGrpSpPr>
        <p:grpSpPr>
          <a:xfrm>
            <a:off x="41998" y="26000736"/>
            <a:ext cx="14378413" cy="7007983"/>
            <a:chOff x="-724354" y="26962915"/>
            <a:chExt cx="15647040" cy="7920232"/>
          </a:xfrm>
          <a:solidFill>
            <a:srgbClr val="0070C0"/>
          </a:solidFill>
        </p:grpSpPr>
        <p:cxnSp>
          <p:nvCxnSpPr>
            <p:cNvPr id="38" name="Straight Connector 37"/>
            <p:cNvCxnSpPr/>
            <p:nvPr/>
          </p:nvCxnSpPr>
          <p:spPr>
            <a:xfrm flipH="1">
              <a:off x="7147807" y="26962915"/>
              <a:ext cx="88410" cy="7817708"/>
            </a:xfrm>
            <a:prstGeom prst="line">
              <a:avLst/>
            </a:prstGeom>
            <a:grpFill/>
            <a:ln w="76200" cmpd="sng">
              <a:no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724353" y="28078099"/>
              <a:ext cx="15498960" cy="51261"/>
            </a:xfrm>
            <a:prstGeom prst="line">
              <a:avLst/>
            </a:prstGeom>
            <a:grpFill/>
            <a:ln>
              <a:no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7281922" y="27065440"/>
              <a:ext cx="6989410" cy="1043522"/>
            </a:xfrm>
            <a:prstGeom prst="rect">
              <a:avLst/>
            </a:prstGeom>
            <a:grpFill/>
          </p:spPr>
          <p:txBody>
            <a:bodyPr wrap="square" rtlCol="0">
              <a:spAutoFit/>
            </a:bodyPr>
            <a:lstStyle/>
            <a:p>
              <a:r>
                <a:rPr lang="en-US" sz="5400" dirty="0" smtClean="0">
                  <a:solidFill>
                    <a:srgbClr val="FFFF00"/>
                  </a:solidFill>
                  <a:latin typeface="Century Gothic" panose="020B0502020202020204" pitchFamily="34" charset="0"/>
                </a:rPr>
                <a:t>   </a:t>
              </a:r>
              <a:r>
                <a:rPr lang="en-US" sz="5400" b="1" dirty="0" smtClean="0">
                  <a:solidFill>
                    <a:srgbClr val="FFFF00"/>
                  </a:solidFill>
                  <a:latin typeface="Century Gothic" panose="020B0502020202020204" pitchFamily="34" charset="0"/>
                  <a:cs typeface="Century Gothic"/>
                </a:rPr>
                <a:t>Lasting Effect</a:t>
              </a:r>
              <a:endParaRPr lang="en-US" sz="5400" b="1" dirty="0">
                <a:solidFill>
                  <a:srgbClr val="FFFF00"/>
                </a:solidFill>
                <a:latin typeface="Century Gothic" panose="020B0502020202020204" pitchFamily="34" charset="0"/>
                <a:cs typeface="Century Gothic"/>
              </a:endParaRPr>
            </a:p>
          </p:txBody>
        </p:sp>
        <p:sp>
          <p:nvSpPr>
            <p:cNvPr id="42" name="TextBox 41"/>
            <p:cNvSpPr txBox="1"/>
            <p:nvPr/>
          </p:nvSpPr>
          <p:spPr>
            <a:xfrm>
              <a:off x="-724354" y="28169821"/>
              <a:ext cx="7789163" cy="6713326"/>
            </a:xfrm>
            <a:prstGeom prst="rect">
              <a:avLst/>
            </a:prstGeom>
            <a:grpFill/>
          </p:spPr>
          <p:txBody>
            <a:bodyPr wrap="square" rtlCol="0">
              <a:spAutoFit/>
            </a:bodyPr>
            <a:lstStyle/>
            <a:p>
              <a:pPr marL="571500" indent="-571500">
                <a:buFont typeface="Arial"/>
                <a:buChar char="•"/>
              </a:pPr>
              <a:r>
                <a:rPr lang="en-US" sz="3800" dirty="0" err="1" smtClean="0">
                  <a:latin typeface="Garamond"/>
                  <a:cs typeface="Garamond"/>
                </a:rPr>
                <a:t>Woodfibre</a:t>
              </a:r>
              <a:r>
                <a:rPr lang="en-US" sz="3800" dirty="0" smtClean="0">
                  <a:latin typeface="Garamond"/>
                  <a:cs typeface="Garamond"/>
                </a:rPr>
                <a:t> and Port Mellon Pulp Mills. ( </a:t>
              </a:r>
              <a:r>
                <a:rPr lang="en-US" sz="3800" dirty="0" err="1" smtClean="0">
                  <a:latin typeface="Garamond"/>
                  <a:cs typeface="Garamond"/>
                </a:rPr>
                <a:t>Woodfibre</a:t>
              </a:r>
              <a:r>
                <a:rPr lang="en-US" sz="3800" dirty="0" smtClean="0">
                  <a:latin typeface="Garamond"/>
                  <a:cs typeface="Garamond"/>
                </a:rPr>
                <a:t> closed in 2006, Port Mellon is currently open as the Howe Sound Pulp &amp; Paper Co.)</a:t>
              </a:r>
            </a:p>
            <a:p>
              <a:pPr marL="571500" indent="-571500">
                <a:buFont typeface="Arial"/>
                <a:buChar char="•"/>
              </a:pPr>
              <a:r>
                <a:rPr lang="en-US" sz="3800" dirty="0" err="1" smtClean="0">
                  <a:latin typeface="Garamond"/>
                  <a:cs typeface="Garamond"/>
                </a:rPr>
                <a:t>Brittania</a:t>
              </a:r>
              <a:r>
                <a:rPr lang="en-US" sz="3800" dirty="0" smtClean="0">
                  <a:latin typeface="Garamond"/>
                  <a:cs typeface="Garamond"/>
                </a:rPr>
                <a:t> Copper Mine (closed 1974).</a:t>
              </a:r>
            </a:p>
            <a:p>
              <a:pPr marL="571500" indent="-571500">
                <a:buFont typeface="Arial"/>
                <a:buChar char="•"/>
              </a:pPr>
              <a:r>
                <a:rPr lang="en-US" sz="3800" dirty="0" err="1" smtClean="0">
                  <a:latin typeface="Garamond"/>
                  <a:cs typeface="Garamond"/>
                </a:rPr>
                <a:t>Nexen</a:t>
              </a:r>
              <a:r>
                <a:rPr lang="en-US" sz="3800" dirty="0" smtClean="0">
                  <a:latin typeface="Garamond"/>
                  <a:cs typeface="Garamond"/>
                </a:rPr>
                <a:t> </a:t>
              </a:r>
              <a:r>
                <a:rPr lang="en-US" sz="3800" dirty="0" err="1" smtClean="0">
                  <a:latin typeface="Garamond"/>
                  <a:cs typeface="Garamond"/>
                </a:rPr>
                <a:t>Chlor</a:t>
              </a:r>
              <a:r>
                <a:rPr lang="en-US" sz="3800" dirty="0" smtClean="0">
                  <a:latin typeface="Garamond"/>
                  <a:cs typeface="Garamond"/>
                </a:rPr>
                <a:t>-Alkali Plant</a:t>
              </a:r>
            </a:p>
            <a:p>
              <a:r>
                <a:rPr lang="en-US" sz="3800" dirty="0" smtClean="0">
                  <a:latin typeface="Garamond"/>
                  <a:cs typeface="Garamond"/>
                </a:rPr>
                <a:t>(produced chlorine until 1991).</a:t>
              </a:r>
            </a:p>
            <a:p>
              <a:pPr marL="571500" indent="-571500">
                <a:buFont typeface="Arial"/>
                <a:buChar char="•"/>
              </a:pPr>
              <a:endParaRPr lang="en-US" sz="3800" dirty="0"/>
            </a:p>
          </p:txBody>
        </p:sp>
        <p:sp>
          <p:nvSpPr>
            <p:cNvPr id="43" name="TextBox 42"/>
            <p:cNvSpPr txBox="1"/>
            <p:nvPr/>
          </p:nvSpPr>
          <p:spPr>
            <a:xfrm>
              <a:off x="7064809" y="28122758"/>
              <a:ext cx="7759158" cy="6156780"/>
            </a:xfrm>
            <a:prstGeom prst="rect">
              <a:avLst/>
            </a:prstGeom>
            <a:grpFill/>
          </p:spPr>
          <p:txBody>
            <a:bodyPr wrap="square" rtlCol="0">
              <a:spAutoFit/>
            </a:bodyPr>
            <a:lstStyle/>
            <a:p>
              <a:pPr marL="457200" indent="-457200">
                <a:lnSpc>
                  <a:spcPct val="90000"/>
                </a:lnSpc>
                <a:buFont typeface="Arial"/>
                <a:buChar char="•"/>
              </a:pPr>
              <a:r>
                <a:rPr lang="en-US" sz="3200" dirty="0" smtClean="0">
                  <a:latin typeface="Garamond"/>
                  <a:cs typeface="Garamond"/>
                </a:rPr>
                <a:t>Degraded sea-floor sediment + hydrogen sulfide/methane emission deep into Howe Sound</a:t>
              </a:r>
              <a:r>
                <a:rPr lang="en-US" sz="3200" u="sng" dirty="0" smtClean="0">
                  <a:latin typeface="Garamond"/>
                  <a:cs typeface="Garamond"/>
                </a:rPr>
                <a:t>.</a:t>
              </a:r>
              <a:endParaRPr lang="en-US" sz="3200" dirty="0">
                <a:latin typeface="Garamond"/>
                <a:cs typeface="Garamond"/>
              </a:endParaRPr>
            </a:p>
            <a:p>
              <a:pPr marL="457200" indent="-457200">
                <a:lnSpc>
                  <a:spcPct val="90000"/>
                </a:lnSpc>
                <a:buFont typeface="Arial"/>
                <a:buChar char="•"/>
              </a:pPr>
              <a:endParaRPr lang="en-US" sz="3200" dirty="0" smtClean="0">
                <a:latin typeface="Garamond"/>
                <a:cs typeface="Garamond"/>
              </a:endParaRPr>
            </a:p>
            <a:p>
              <a:pPr marL="457200" indent="-457200">
                <a:lnSpc>
                  <a:spcPct val="90000"/>
                </a:lnSpc>
                <a:buFont typeface="Arial"/>
                <a:buChar char="•"/>
              </a:pPr>
              <a:r>
                <a:rPr lang="en-US" sz="3200" dirty="0" smtClean="0">
                  <a:latin typeface="Garamond"/>
                  <a:cs typeface="Garamond"/>
                </a:rPr>
                <a:t>Requires daily removal of 700-800 Kg Leftover metal sludge from past mining.</a:t>
              </a:r>
            </a:p>
            <a:p>
              <a:pPr marL="457200" indent="-457200">
                <a:lnSpc>
                  <a:spcPct val="90000"/>
                </a:lnSpc>
                <a:buFont typeface="Arial"/>
                <a:buChar char="•"/>
              </a:pPr>
              <a:endParaRPr lang="en-US" sz="3200" dirty="0" smtClean="0">
                <a:latin typeface="Garamond"/>
                <a:cs typeface="Garamond"/>
              </a:endParaRPr>
            </a:p>
            <a:p>
              <a:pPr marL="457200" indent="-457200">
                <a:lnSpc>
                  <a:spcPct val="90000"/>
                </a:lnSpc>
                <a:buFont typeface="Arial"/>
                <a:buChar char="•"/>
              </a:pPr>
              <a:r>
                <a:rPr lang="en-US" sz="3200" dirty="0" smtClean="0">
                  <a:latin typeface="Garamond"/>
                  <a:cs typeface="Garamond"/>
                </a:rPr>
                <a:t>Left the Howe Sound ecosystem with close to toxic levels of mercury concentration.</a:t>
              </a:r>
            </a:p>
            <a:p>
              <a:pPr marL="1143000" indent="-1143000">
                <a:buFont typeface="Arial"/>
                <a:buChar char="•"/>
              </a:pPr>
              <a:endParaRPr lang="en-US" sz="3000" dirty="0"/>
            </a:p>
            <a:p>
              <a:pPr marL="1143000" indent="-1143000">
                <a:buFont typeface="Arial"/>
                <a:buChar char="•"/>
              </a:pPr>
              <a:endParaRPr lang="en-US" sz="3000" dirty="0"/>
            </a:p>
          </p:txBody>
        </p:sp>
        <p:cxnSp>
          <p:nvCxnSpPr>
            <p:cNvPr id="44" name="Straight Connector 43"/>
            <p:cNvCxnSpPr/>
            <p:nvPr/>
          </p:nvCxnSpPr>
          <p:spPr>
            <a:xfrm>
              <a:off x="-724353" y="27065440"/>
              <a:ext cx="15647039" cy="0"/>
            </a:xfrm>
            <a:prstGeom prst="line">
              <a:avLst/>
            </a:prstGeom>
            <a:grpFill/>
            <a:ln w="76200" cmpd="sng">
              <a:noFill/>
            </a:ln>
          </p:spPr>
          <p:style>
            <a:lnRef idx="2">
              <a:schemeClr val="accent1"/>
            </a:lnRef>
            <a:fillRef idx="0">
              <a:schemeClr val="accent1"/>
            </a:fillRef>
            <a:effectRef idx="1">
              <a:schemeClr val="accent1"/>
            </a:effectRef>
            <a:fontRef idx="minor">
              <a:schemeClr val="tx1"/>
            </a:fontRef>
          </p:style>
        </p:cxnSp>
      </p:grpSp>
      <p:sp>
        <p:nvSpPr>
          <p:cNvPr id="23" name="TextBox 22"/>
          <p:cNvSpPr txBox="1"/>
          <p:nvPr/>
        </p:nvSpPr>
        <p:spPr>
          <a:xfrm>
            <a:off x="408220" y="26126075"/>
            <a:ext cx="7166527" cy="923330"/>
          </a:xfrm>
          <a:prstGeom prst="rect">
            <a:avLst/>
          </a:prstGeom>
          <a:solidFill>
            <a:srgbClr val="0070C0"/>
          </a:solidFill>
        </p:spPr>
        <p:txBody>
          <a:bodyPr wrap="square" rtlCol="0">
            <a:spAutoFit/>
          </a:bodyPr>
          <a:lstStyle/>
          <a:p>
            <a:r>
              <a:rPr lang="en-US" sz="5400" b="1" dirty="0" smtClean="0">
                <a:solidFill>
                  <a:srgbClr val="FFFF00"/>
                </a:solidFill>
                <a:latin typeface="Century Gothic"/>
                <a:cs typeface="Century Gothic"/>
              </a:rPr>
              <a:t> Historic Land Use</a:t>
            </a:r>
            <a:endParaRPr lang="en-US" sz="5400" b="1" dirty="0">
              <a:solidFill>
                <a:srgbClr val="FFFF00"/>
              </a:solidFill>
              <a:latin typeface="Century Gothic"/>
              <a:cs typeface="Century Gothic"/>
            </a:endParaRPr>
          </a:p>
        </p:txBody>
      </p:sp>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6848"/>
            <a:ext cx="32918399" cy="7663666"/>
          </a:xfrm>
          <a:prstGeom prst="rect">
            <a:avLst/>
          </a:prstGeom>
        </p:spPr>
      </p:pic>
      <p:sp>
        <p:nvSpPr>
          <p:cNvPr id="16" name="TextBox 15"/>
          <p:cNvSpPr txBox="1"/>
          <p:nvPr/>
        </p:nvSpPr>
        <p:spPr>
          <a:xfrm>
            <a:off x="0" y="7332313"/>
            <a:ext cx="32918400" cy="3046988"/>
          </a:xfrm>
          <a:prstGeom prst="rect">
            <a:avLst/>
          </a:prstGeom>
          <a:solidFill>
            <a:srgbClr val="0070C0"/>
          </a:solidFill>
        </p:spPr>
        <p:txBody>
          <a:bodyPr wrap="square" rtlCol="0">
            <a:spAutoFit/>
          </a:bodyPr>
          <a:lstStyle/>
          <a:p>
            <a:pPr algn="ctr"/>
            <a:r>
              <a:rPr lang="en-US" sz="6400" b="1" i="1" dirty="0">
                <a:solidFill>
                  <a:srgbClr val="FFFF00"/>
                </a:solidFill>
                <a:latin typeface="Garamond"/>
                <a:cs typeface="Garamond"/>
              </a:rPr>
              <a:t>T</a:t>
            </a:r>
            <a:r>
              <a:rPr lang="en-US" sz="6400" b="1" i="1" dirty="0" smtClean="0">
                <a:solidFill>
                  <a:srgbClr val="FFFF00"/>
                </a:solidFill>
                <a:latin typeface="Garamond"/>
                <a:cs typeface="Garamond"/>
              </a:rPr>
              <a:t>he Howe Sound region has been through several periods of ecologically exhaustive land use, but recent land stewardship and restoration of impacted areas has begun remediating this damage</a:t>
            </a:r>
            <a:endParaRPr lang="en-US" sz="6400" b="1" i="1" dirty="0">
              <a:solidFill>
                <a:srgbClr val="FFFF00"/>
              </a:solidFill>
              <a:latin typeface="Garamond"/>
              <a:cs typeface="Garamond"/>
            </a:endParaRPr>
          </a:p>
        </p:txBody>
      </p:sp>
      <p:sp>
        <p:nvSpPr>
          <p:cNvPr id="52" name="TextBox 51"/>
          <p:cNvSpPr txBox="1"/>
          <p:nvPr/>
        </p:nvSpPr>
        <p:spPr>
          <a:xfrm>
            <a:off x="3886950" y="0"/>
            <a:ext cx="27441450" cy="2523768"/>
          </a:xfrm>
          <a:prstGeom prst="rect">
            <a:avLst/>
          </a:prstGeom>
          <a:noFill/>
        </p:spPr>
        <p:txBody>
          <a:bodyPr wrap="square" rtlCol="0">
            <a:spAutoFit/>
          </a:bodyPr>
          <a:lstStyle/>
          <a:p>
            <a:r>
              <a:rPr lang="en-US" sz="15840" b="1" dirty="0">
                <a:latin typeface="Century Gothic" panose="020B0502020202020204" pitchFamily="34" charset="0"/>
                <a:ea typeface="+mj-ea"/>
                <a:cs typeface="+mj-cs"/>
              </a:rPr>
              <a:t>Howe Sound: Past Impacts</a:t>
            </a:r>
          </a:p>
        </p:txBody>
      </p:sp>
      <p:pic>
        <p:nvPicPr>
          <p:cNvPr id="53" name="Picture 52" descr="Screen Shot 2015-03-24 at 9.20.16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78412" y="20215036"/>
            <a:ext cx="18539988" cy="9131440"/>
          </a:xfrm>
          <a:prstGeom prst="rect">
            <a:avLst/>
          </a:prstGeom>
          <a:ln w="63500" cmpd="sng">
            <a:solidFill>
              <a:schemeClr val="tx1"/>
            </a:solidFill>
          </a:ln>
        </p:spPr>
      </p:pic>
      <p:sp>
        <p:nvSpPr>
          <p:cNvPr id="54" name="TextBox 53"/>
          <p:cNvSpPr txBox="1"/>
          <p:nvPr/>
        </p:nvSpPr>
        <p:spPr>
          <a:xfrm>
            <a:off x="14196981" y="29391834"/>
            <a:ext cx="6168657" cy="1088586"/>
          </a:xfrm>
          <a:prstGeom prst="rect">
            <a:avLst/>
          </a:prstGeom>
          <a:noFill/>
        </p:spPr>
        <p:txBody>
          <a:bodyPr wrap="square" rtlCol="0">
            <a:spAutoFit/>
          </a:bodyPr>
          <a:lstStyle/>
          <a:p>
            <a:r>
              <a:rPr lang="en-US" dirty="0" smtClean="0">
                <a:solidFill>
                  <a:srgbClr val="FFFF00"/>
                </a:solidFill>
                <a:latin typeface="Century Gothic"/>
                <a:cs typeface="Century Gothic"/>
              </a:rPr>
              <a:t>Bouncing Back:   </a:t>
            </a:r>
            <a:endParaRPr lang="en-US" dirty="0">
              <a:solidFill>
                <a:srgbClr val="FFFF00"/>
              </a:solidFill>
              <a:latin typeface="Century Gothic"/>
              <a:cs typeface="Century Gothic"/>
            </a:endParaRPr>
          </a:p>
        </p:txBody>
      </p:sp>
      <p:cxnSp>
        <p:nvCxnSpPr>
          <p:cNvPr id="58" name="Straight Connector 57"/>
          <p:cNvCxnSpPr/>
          <p:nvPr/>
        </p:nvCxnSpPr>
        <p:spPr>
          <a:xfrm flipH="1">
            <a:off x="14196981" y="26064139"/>
            <a:ext cx="105163" cy="6854261"/>
          </a:xfrm>
          <a:prstGeom prst="line">
            <a:avLst/>
          </a:prstGeom>
          <a:ln w="76200" cmpd="sng">
            <a:noFill/>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14196981" y="29460781"/>
            <a:ext cx="18721419" cy="3549975"/>
          </a:xfrm>
          <a:prstGeom prst="rect">
            <a:avLst/>
          </a:prstGeom>
          <a:solidFill>
            <a:srgbClr val="0070C0"/>
          </a:solidFill>
        </p:spPr>
        <p:txBody>
          <a:bodyPr wrap="square" rtlCol="0">
            <a:spAutoFit/>
          </a:bodyPr>
          <a:lstStyle/>
          <a:p>
            <a:r>
              <a:rPr lang="en-US" sz="4400" dirty="0" smtClean="0">
                <a:latin typeface="Garamond"/>
                <a:cs typeface="Garamond"/>
              </a:rPr>
              <a:t>                                          </a:t>
            </a:r>
            <a:r>
              <a:rPr lang="en-US" sz="4400" dirty="0">
                <a:latin typeface="Garamond"/>
                <a:cs typeface="Garamond"/>
              </a:rPr>
              <a:t> </a:t>
            </a:r>
            <a:r>
              <a:rPr lang="en-US" sz="3500" dirty="0" smtClean="0">
                <a:latin typeface="Garamond"/>
                <a:cs typeface="Garamond"/>
              </a:rPr>
              <a:t>As scientists began to asses the effluent (runoff) flow from many of the older industrial operations, they saw lower levels of biodiversity, species productivity, and pH levels. This publicity led to a growth in public knowledge of harmful practices and subsequent phasing out of many polluting operations. Today, the size of the oceanic “dead zone” caused by Howe Sounds heavy industrial period has been greatly diminished</a:t>
            </a:r>
            <a:r>
              <a:rPr lang="en-US" sz="3800" dirty="0" smtClean="0">
                <a:latin typeface="Garamond"/>
                <a:cs typeface="Garamond"/>
              </a:rPr>
              <a:t>.</a:t>
            </a:r>
          </a:p>
          <a:p>
            <a:endParaRPr lang="en-US" sz="3800" dirty="0">
              <a:latin typeface="Garamond"/>
              <a:cs typeface="Garamond"/>
            </a:endParaRPr>
          </a:p>
        </p:txBody>
      </p:sp>
      <p:sp>
        <p:nvSpPr>
          <p:cNvPr id="70" name="TextBox 69"/>
          <p:cNvSpPr txBox="1"/>
          <p:nvPr/>
        </p:nvSpPr>
        <p:spPr>
          <a:xfrm>
            <a:off x="13308172" y="15351336"/>
            <a:ext cx="1049192" cy="707886"/>
          </a:xfrm>
          <a:prstGeom prst="rect">
            <a:avLst/>
          </a:prstGeom>
          <a:noFill/>
        </p:spPr>
        <p:txBody>
          <a:bodyPr wrap="square" rtlCol="0">
            <a:spAutoFit/>
          </a:bodyPr>
          <a:lstStyle/>
          <a:p>
            <a:r>
              <a:rPr lang="en-US" sz="4000" dirty="0" smtClean="0">
                <a:solidFill>
                  <a:srgbClr val="FFFF00"/>
                </a:solidFill>
              </a:rPr>
              <a:t>1</a:t>
            </a:r>
            <a:endParaRPr lang="en-US" sz="4000" dirty="0">
              <a:solidFill>
                <a:srgbClr val="FFFF00"/>
              </a:solidFill>
            </a:endParaRPr>
          </a:p>
        </p:txBody>
      </p:sp>
      <p:sp>
        <p:nvSpPr>
          <p:cNvPr id="71" name="TextBox 70"/>
          <p:cNvSpPr txBox="1"/>
          <p:nvPr/>
        </p:nvSpPr>
        <p:spPr>
          <a:xfrm>
            <a:off x="14909571" y="17173616"/>
            <a:ext cx="1104413" cy="707886"/>
          </a:xfrm>
          <a:prstGeom prst="rect">
            <a:avLst/>
          </a:prstGeom>
          <a:noFill/>
        </p:spPr>
        <p:txBody>
          <a:bodyPr wrap="square" rtlCol="0">
            <a:spAutoFit/>
          </a:bodyPr>
          <a:lstStyle/>
          <a:p>
            <a:r>
              <a:rPr lang="en-US" sz="4000" dirty="0" smtClean="0">
                <a:solidFill>
                  <a:srgbClr val="FF0000"/>
                </a:solidFill>
              </a:rPr>
              <a:t>2</a:t>
            </a:r>
            <a:endParaRPr lang="en-US" sz="4000" dirty="0">
              <a:solidFill>
                <a:srgbClr val="FF0000"/>
              </a:solidFill>
            </a:endParaRPr>
          </a:p>
        </p:txBody>
      </p:sp>
      <p:sp>
        <p:nvSpPr>
          <p:cNvPr id="72" name="TextBox 71"/>
          <p:cNvSpPr txBox="1"/>
          <p:nvPr/>
        </p:nvSpPr>
        <p:spPr>
          <a:xfrm>
            <a:off x="13363393" y="23468769"/>
            <a:ext cx="883530" cy="707886"/>
          </a:xfrm>
          <a:prstGeom prst="rect">
            <a:avLst/>
          </a:prstGeom>
          <a:noFill/>
        </p:spPr>
        <p:txBody>
          <a:bodyPr wrap="square" rtlCol="0">
            <a:spAutoFit/>
          </a:bodyPr>
          <a:lstStyle/>
          <a:p>
            <a:r>
              <a:rPr lang="en-US" sz="4000" dirty="0" smtClean="0">
                <a:solidFill>
                  <a:srgbClr val="FF0000"/>
                </a:solidFill>
              </a:rPr>
              <a:t>3</a:t>
            </a:r>
            <a:endParaRPr lang="en-US" sz="4000" dirty="0">
              <a:solidFill>
                <a:srgbClr val="FF0000"/>
              </a:solidFill>
            </a:endParaRPr>
          </a:p>
        </p:txBody>
      </p:sp>
      <p:sp>
        <p:nvSpPr>
          <p:cNvPr id="73" name="TextBox 72"/>
          <p:cNvSpPr txBox="1"/>
          <p:nvPr/>
        </p:nvSpPr>
        <p:spPr>
          <a:xfrm>
            <a:off x="14578248" y="28272965"/>
            <a:ext cx="1104412" cy="707886"/>
          </a:xfrm>
          <a:prstGeom prst="rect">
            <a:avLst/>
          </a:prstGeom>
          <a:noFill/>
        </p:spPr>
        <p:txBody>
          <a:bodyPr wrap="square" rtlCol="0">
            <a:spAutoFit/>
          </a:bodyPr>
          <a:lstStyle/>
          <a:p>
            <a:r>
              <a:rPr lang="en-US" sz="4000" dirty="0" smtClean="0">
                <a:solidFill>
                  <a:srgbClr val="FF0000"/>
                </a:solidFill>
              </a:rPr>
              <a:t>4</a:t>
            </a:r>
            <a:endParaRPr lang="en-US" sz="4000" dirty="0">
              <a:solidFill>
                <a:srgbClr val="FF0000"/>
              </a:solidFill>
            </a:endParaRPr>
          </a:p>
        </p:txBody>
      </p:sp>
      <p:sp>
        <p:nvSpPr>
          <p:cNvPr id="75" name="TextBox 74"/>
          <p:cNvSpPr txBox="1"/>
          <p:nvPr/>
        </p:nvSpPr>
        <p:spPr>
          <a:xfrm>
            <a:off x="20578708" y="31868728"/>
            <a:ext cx="12339692" cy="1477328"/>
          </a:xfrm>
          <a:prstGeom prst="rect">
            <a:avLst/>
          </a:prstGeom>
          <a:noFill/>
        </p:spPr>
        <p:txBody>
          <a:bodyPr wrap="square" rtlCol="0">
            <a:spAutoFit/>
          </a:bodyPr>
          <a:lstStyle/>
          <a:p>
            <a:pPr marL="342900" indent="-342900">
              <a:buAutoNum type="arabicPeriod"/>
            </a:pPr>
            <a:r>
              <a:rPr lang="en-US" sz="1500" dirty="0" smtClean="0"/>
              <a:t>http</a:t>
            </a:r>
            <a:r>
              <a:rPr lang="en-US" sz="1500" dirty="0"/>
              <a:t>://www.env.gov.bc.ca/eemp/incidents/2006/westwood_06.</a:t>
            </a:r>
            <a:r>
              <a:rPr lang="en-US" sz="1500" dirty="0" smtClean="0"/>
              <a:t>htm</a:t>
            </a:r>
          </a:p>
          <a:p>
            <a:pPr marL="342900" indent="-342900">
              <a:buAutoNum type="arabicPeriod"/>
            </a:pPr>
            <a:r>
              <a:rPr lang="en-US" sz="1500" dirty="0"/>
              <a:t>http://globalnews.ca/news/1419568/ghost-town-mysteries-the-swimming-pool-of-mount-sheer-b-c</a:t>
            </a:r>
            <a:r>
              <a:rPr lang="en-US" sz="1500" dirty="0" smtClean="0"/>
              <a:t>/</a:t>
            </a:r>
          </a:p>
          <a:p>
            <a:pPr marL="342900" indent="-342900">
              <a:buAutoNum type="arabicPeriod"/>
            </a:pPr>
            <a:r>
              <a:rPr lang="en-US" sz="1500" dirty="0"/>
              <a:t>http://searcharchives.vancouver.ca/view-of-wood-fibre-plant-from-howe-</a:t>
            </a:r>
            <a:r>
              <a:rPr lang="en-US" sz="1500" dirty="0" smtClean="0"/>
              <a:t>sound</a:t>
            </a:r>
          </a:p>
          <a:p>
            <a:pPr marL="342900" indent="-342900">
              <a:buAutoNum type="arabicPeriod"/>
            </a:pPr>
            <a:r>
              <a:rPr lang="en-US" sz="1500" dirty="0"/>
              <a:t>http://</a:t>
            </a:r>
            <a:r>
              <a:rPr lang="en-US" sz="1500" dirty="0" err="1"/>
              <a:t>cmore.soest.hawaii.edu</a:t>
            </a:r>
            <a:r>
              <a:rPr lang="en-US" sz="1500" dirty="0"/>
              <a:t>/cruises/</a:t>
            </a:r>
            <a:r>
              <a:rPr lang="en-US" sz="1500" dirty="0" err="1"/>
              <a:t>operex</a:t>
            </a:r>
            <a:r>
              <a:rPr lang="en-US" sz="1500" dirty="0"/>
              <a:t>/</a:t>
            </a:r>
            <a:r>
              <a:rPr lang="en-US" sz="1500" dirty="0" err="1"/>
              <a:t>sutton_blog.htm</a:t>
            </a:r>
            <a:endParaRPr lang="en-US" sz="1500" dirty="0" smtClean="0"/>
          </a:p>
          <a:p>
            <a:pPr marL="342900" indent="-342900">
              <a:buAutoNum type="arabicPeriod"/>
            </a:pPr>
            <a:endParaRPr lang="en-US" sz="1500" dirty="0" smtClean="0"/>
          </a:p>
          <a:p>
            <a:pPr marL="342900" indent="-342900">
              <a:buAutoNum type="arabicPeriod"/>
            </a:pPr>
            <a:endParaRPr lang="en-US" sz="1500" dirty="0"/>
          </a:p>
        </p:txBody>
      </p:sp>
      <p:sp>
        <p:nvSpPr>
          <p:cNvPr id="76" name="TextBox 75"/>
          <p:cNvSpPr txBox="1"/>
          <p:nvPr/>
        </p:nvSpPr>
        <p:spPr>
          <a:xfrm>
            <a:off x="-1" y="24424836"/>
            <a:ext cx="14242340" cy="1354217"/>
          </a:xfrm>
          <a:prstGeom prst="rect">
            <a:avLst/>
          </a:prstGeom>
          <a:solidFill>
            <a:srgbClr val="0070C0"/>
          </a:solidFill>
        </p:spPr>
        <p:txBody>
          <a:bodyPr wrap="square" rtlCol="0">
            <a:spAutoFit/>
          </a:bodyPr>
          <a:lstStyle/>
          <a:p>
            <a:pPr marL="571500" indent="-571500">
              <a:buFont typeface="Wingdings" charset="2"/>
              <a:buChar char="u"/>
            </a:pPr>
            <a:r>
              <a:rPr lang="en-US" sz="4100" dirty="0" smtClean="0">
                <a:latin typeface="Garamond"/>
                <a:cs typeface="Garamond"/>
              </a:rPr>
              <a:t>View of the </a:t>
            </a:r>
            <a:r>
              <a:rPr lang="en-US" sz="4100" dirty="0" err="1">
                <a:latin typeface="Garamond"/>
                <a:cs typeface="Garamond"/>
              </a:rPr>
              <a:t>W</a:t>
            </a:r>
            <a:r>
              <a:rPr lang="en-US" sz="4100" dirty="0" err="1" smtClean="0">
                <a:latin typeface="Garamond"/>
                <a:cs typeface="Garamond"/>
              </a:rPr>
              <a:t>oodfibre</a:t>
            </a:r>
            <a:r>
              <a:rPr lang="en-US" sz="4100" dirty="0" smtClean="0">
                <a:latin typeface="Garamond"/>
                <a:cs typeface="Garamond"/>
              </a:rPr>
              <a:t> plant (circa 1970’s) from Howe Sound. Biodiversity in the nearby area is still affected today.</a:t>
            </a:r>
            <a:endParaRPr lang="en-US" sz="4100" dirty="0">
              <a:latin typeface="Garamond"/>
              <a:cs typeface="Garamond"/>
            </a:endParaRPr>
          </a:p>
        </p:txBody>
      </p:sp>
      <p:sp>
        <p:nvSpPr>
          <p:cNvPr id="2" name="TextBox 1"/>
          <p:cNvSpPr txBox="1"/>
          <p:nvPr/>
        </p:nvSpPr>
        <p:spPr>
          <a:xfrm>
            <a:off x="14354492" y="29459370"/>
            <a:ext cx="5642891" cy="923330"/>
          </a:xfrm>
          <a:prstGeom prst="rect">
            <a:avLst/>
          </a:prstGeom>
          <a:noFill/>
        </p:spPr>
        <p:txBody>
          <a:bodyPr wrap="none" rtlCol="0">
            <a:spAutoFit/>
          </a:bodyPr>
          <a:lstStyle/>
          <a:p>
            <a:r>
              <a:rPr lang="en-CA" sz="5400" b="1" dirty="0" smtClean="0">
                <a:solidFill>
                  <a:srgbClr val="FFFF00"/>
                </a:solidFill>
                <a:latin typeface="Century Gothic" panose="020B0502020202020204" pitchFamily="34" charset="0"/>
              </a:rPr>
              <a:t>What Was Done:</a:t>
            </a:r>
            <a:endParaRPr lang="en-CA" sz="5400" b="1" dirty="0">
              <a:solidFill>
                <a:srgbClr val="FFFF00"/>
              </a:solidFill>
              <a:latin typeface="Century Gothic" panose="020B0502020202020204" pitchFamily="34" charset="0"/>
            </a:endParaRPr>
          </a:p>
        </p:txBody>
      </p:sp>
    </p:spTree>
    <p:extLst>
      <p:ext uri="{BB962C8B-B14F-4D97-AF65-F5344CB8AC3E}">
        <p14:creationId xmlns:p14="http://schemas.microsoft.com/office/powerpoint/2010/main" val="1927850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848"/>
            <a:ext cx="32918399" cy="7663666"/>
          </a:xfrm>
          <a:prstGeom prst="rect">
            <a:avLst/>
          </a:prstGeom>
        </p:spPr>
      </p:pic>
      <p:grpSp>
        <p:nvGrpSpPr>
          <p:cNvPr id="20" name="Group 19"/>
          <p:cNvGrpSpPr/>
          <p:nvPr/>
        </p:nvGrpSpPr>
        <p:grpSpPr>
          <a:xfrm rot="21380310">
            <a:off x="-67633" y="10456071"/>
            <a:ext cx="6917197" cy="9563651"/>
            <a:chOff x="-261601" y="7619450"/>
            <a:chExt cx="6041915" cy="6717788"/>
          </a:xfrm>
        </p:grpSpPr>
        <p:sp>
          <p:nvSpPr>
            <p:cNvPr id="19" name="Explosion 1 18"/>
            <p:cNvSpPr/>
            <p:nvPr/>
          </p:nvSpPr>
          <p:spPr>
            <a:xfrm>
              <a:off x="-261601" y="7619450"/>
              <a:ext cx="6041915" cy="671778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p:cNvSpPr txBox="1"/>
            <p:nvPr/>
          </p:nvSpPr>
          <p:spPr>
            <a:xfrm>
              <a:off x="781120" y="9337384"/>
              <a:ext cx="4002124" cy="3659915"/>
            </a:xfrm>
            <a:prstGeom prst="rect">
              <a:avLst/>
            </a:prstGeom>
            <a:noFill/>
          </p:spPr>
          <p:txBody>
            <a:bodyPr wrap="square" rtlCol="0">
              <a:spAutoFit/>
            </a:bodyPr>
            <a:lstStyle/>
            <a:p>
              <a:pPr algn="ctr"/>
              <a:r>
                <a:rPr lang="en-CA" sz="4000" b="1" i="1" dirty="0" smtClean="0">
                  <a:solidFill>
                    <a:srgbClr val="FFFF00"/>
                  </a:solidFill>
                </a:rPr>
                <a:t>Did you know?</a:t>
              </a:r>
            </a:p>
            <a:p>
              <a:pPr algn="ctr"/>
              <a:r>
                <a:rPr lang="en-CA" sz="4000" b="1" dirty="0" smtClean="0">
                  <a:solidFill>
                    <a:srgbClr val="FFFF00"/>
                  </a:solidFill>
                </a:rPr>
                <a:t>Pacific herring are a cornerstone species in the marine food web, meaning they support many different species</a:t>
              </a:r>
              <a:endParaRPr lang="en-CA" sz="4000" b="1" dirty="0">
                <a:solidFill>
                  <a:srgbClr val="FFFF00"/>
                </a:solidFill>
              </a:endParaRPr>
            </a:p>
          </p:txBody>
        </p:sp>
      </p:grpSp>
      <p:grpSp>
        <p:nvGrpSpPr>
          <p:cNvPr id="21" name="Group 20"/>
          <p:cNvGrpSpPr/>
          <p:nvPr/>
        </p:nvGrpSpPr>
        <p:grpSpPr>
          <a:xfrm rot="21047607">
            <a:off x="14499703" y="8677679"/>
            <a:ext cx="6731241" cy="10417940"/>
            <a:chOff x="28660860" y="9574304"/>
            <a:chExt cx="4767942" cy="8524917"/>
          </a:xfrm>
        </p:grpSpPr>
        <p:sp>
          <p:nvSpPr>
            <p:cNvPr id="25" name="Explosion 1 24"/>
            <p:cNvSpPr/>
            <p:nvPr/>
          </p:nvSpPr>
          <p:spPr>
            <a:xfrm>
              <a:off x="28660860" y="9574304"/>
              <a:ext cx="4767942" cy="767095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29239521" y="11235804"/>
              <a:ext cx="3509110" cy="6863417"/>
            </a:xfrm>
            <a:prstGeom prst="rect">
              <a:avLst/>
            </a:prstGeom>
            <a:noFill/>
          </p:spPr>
          <p:txBody>
            <a:bodyPr wrap="square" rtlCol="0">
              <a:spAutoFit/>
            </a:bodyPr>
            <a:lstStyle/>
            <a:p>
              <a:pPr algn="ctr"/>
              <a:r>
                <a:rPr lang="en-CA" sz="4000" b="1" i="1" dirty="0" smtClean="0">
                  <a:solidFill>
                    <a:srgbClr val="FFFF00"/>
                  </a:solidFill>
                </a:rPr>
                <a:t>Did you know?</a:t>
              </a:r>
            </a:p>
            <a:p>
              <a:pPr algn="ctr"/>
              <a:r>
                <a:rPr lang="en-CA" sz="4000" b="1" dirty="0" smtClean="0">
                  <a:solidFill>
                    <a:srgbClr val="FFFF00"/>
                  </a:solidFill>
                </a:rPr>
                <a:t>The sea star is a keystone species in the marine food web, meaning they play a large role in the structure of the ecological community</a:t>
              </a:r>
              <a:endParaRPr lang="en-CA" sz="4000" b="1" dirty="0">
                <a:solidFill>
                  <a:srgbClr val="FFFF00"/>
                </a:solidFill>
              </a:endParaRPr>
            </a:p>
          </p:txBody>
        </p:sp>
      </p:grpSp>
      <p:sp>
        <p:nvSpPr>
          <p:cNvPr id="2" name="Title 1"/>
          <p:cNvSpPr>
            <a:spLocks noGrp="1"/>
          </p:cNvSpPr>
          <p:nvPr>
            <p:ph type="title"/>
          </p:nvPr>
        </p:nvSpPr>
        <p:spPr>
          <a:xfrm>
            <a:off x="2263140" y="-1777292"/>
            <a:ext cx="28392120" cy="6362702"/>
          </a:xfrm>
        </p:spPr>
        <p:txBody>
          <a:bodyPr/>
          <a:lstStyle/>
          <a:p>
            <a:pPr algn="ctr"/>
            <a:r>
              <a:rPr lang="en-CA" b="1" dirty="0" smtClean="0">
                <a:latin typeface="Century Gothic" panose="020B0502020202020204" pitchFamily="34" charset="0"/>
              </a:rPr>
              <a:t>Howe Sound: Present Day</a:t>
            </a:r>
            <a:endParaRPr lang="en-CA" b="1" dirty="0">
              <a:latin typeface="Century Gothic" panose="020B0502020202020204" pitchFamily="34" charset="0"/>
            </a:endParaRPr>
          </a:p>
        </p:txBody>
      </p:sp>
      <p:sp>
        <p:nvSpPr>
          <p:cNvPr id="5" name="Rectangle 4"/>
          <p:cNvSpPr/>
          <p:nvPr/>
        </p:nvSpPr>
        <p:spPr>
          <a:xfrm>
            <a:off x="26713542" y="32004000"/>
            <a:ext cx="22425659" cy="369332"/>
          </a:xfrm>
          <a:prstGeom prst="rect">
            <a:avLst/>
          </a:prstGeom>
        </p:spPr>
        <p:txBody>
          <a:bodyPr wrap="square">
            <a:spAutoFit/>
          </a:bodyPr>
          <a:lstStyle/>
          <a:p>
            <a:r>
              <a:rPr lang="en-CA" sz="1800" dirty="0">
                <a:hlinkClick r:id="rId3"/>
              </a:rPr>
              <a:t>http://vancouvertrails.com/blog/wp-content/uploads/2013/03</a:t>
            </a:r>
            <a:r>
              <a:rPr lang="en-CA" sz="1800" dirty="0" smtClean="0">
                <a:hlinkClick r:id="rId3"/>
              </a:rPr>
              <a:t>/</a:t>
            </a:r>
            <a:r>
              <a:rPr lang="en-CA" sz="1800" dirty="0" smtClean="0"/>
              <a:t> </a:t>
            </a:r>
            <a:endParaRPr lang="en-CA" sz="1800" dirty="0"/>
          </a:p>
        </p:txBody>
      </p:sp>
      <p:sp>
        <p:nvSpPr>
          <p:cNvPr id="7" name="TextBox 6"/>
          <p:cNvSpPr txBox="1"/>
          <p:nvPr/>
        </p:nvSpPr>
        <p:spPr>
          <a:xfrm>
            <a:off x="18712543" y="9790234"/>
            <a:ext cx="13454743" cy="3046988"/>
          </a:xfrm>
          <a:prstGeom prst="rect">
            <a:avLst/>
          </a:prstGeom>
          <a:noFill/>
        </p:spPr>
        <p:txBody>
          <a:bodyPr wrap="square" rtlCol="0">
            <a:spAutoFit/>
          </a:bodyPr>
          <a:lstStyle/>
          <a:p>
            <a:pPr algn="ctr"/>
            <a:r>
              <a:rPr lang="en-CA" sz="9600" b="1" dirty="0" smtClean="0">
                <a:latin typeface="Century Gothic" panose="020B0502020202020204" pitchFamily="34" charset="0"/>
              </a:rPr>
              <a:t>Sea Star Wasting Syndrome</a:t>
            </a:r>
            <a:endParaRPr lang="en-CA" sz="9600" b="1" dirty="0">
              <a:latin typeface="Century Gothic" panose="020B0502020202020204" pitchFamily="34" charset="0"/>
            </a:endParaRPr>
          </a:p>
        </p:txBody>
      </p:sp>
      <p:sp>
        <p:nvSpPr>
          <p:cNvPr id="18" name="TextBox 17"/>
          <p:cNvSpPr txBox="1"/>
          <p:nvPr/>
        </p:nvSpPr>
        <p:spPr>
          <a:xfrm>
            <a:off x="266559" y="12718332"/>
            <a:ext cx="15206005" cy="20036254"/>
          </a:xfrm>
          <a:prstGeom prst="rect">
            <a:avLst/>
          </a:prstGeom>
          <a:noFill/>
        </p:spPr>
        <p:txBody>
          <a:bodyPr wrap="square" rtlCol="0">
            <a:spAutoFit/>
          </a:bodyPr>
          <a:lstStyle/>
          <a:p>
            <a:r>
              <a:rPr lang="en-CA" sz="5400" dirty="0">
                <a:latin typeface="Garamond" panose="02020404030301010803" pitchFamily="18" charset="0"/>
              </a:rPr>
              <a:t>	</a:t>
            </a:r>
            <a:r>
              <a:rPr lang="en-CA" sz="5400" dirty="0" smtClean="0">
                <a:latin typeface="Garamond" panose="02020404030301010803" pitchFamily="18" charset="0"/>
              </a:rPr>
              <a:t>	Pacific herring populations 		were so low that the commercial 		fisheries had to be shut down in 		the 1980’s.  Howe Sound herring 		populations were also low from 		pollution and destruction of 		spawning habitat.</a:t>
            </a:r>
          </a:p>
          <a:p>
            <a:endParaRPr lang="en-CA" sz="5400" dirty="0" smtClean="0">
              <a:latin typeface="Garamond" panose="02020404030301010803" pitchFamily="18" charset="0"/>
            </a:endParaRPr>
          </a:p>
          <a:p>
            <a:endParaRPr lang="en-CA" sz="5400" dirty="0" smtClean="0">
              <a:latin typeface="Garamond" panose="02020404030301010803" pitchFamily="18" charset="0"/>
            </a:endParaRPr>
          </a:p>
          <a:p>
            <a:r>
              <a:rPr lang="en-CA" sz="5400" dirty="0" smtClean="0">
                <a:latin typeface="Garamond" panose="02020404030301010803" pitchFamily="18" charset="0"/>
              </a:rPr>
              <a:t>A volunteer group called the Squamish </a:t>
            </a:r>
            <a:r>
              <a:rPr lang="en-CA" sz="5400" dirty="0" err="1" smtClean="0">
                <a:latin typeface="Garamond" panose="02020404030301010803" pitchFamily="18" charset="0"/>
              </a:rPr>
              <a:t>Streamkeepers</a:t>
            </a:r>
            <a:r>
              <a:rPr lang="en-CA" sz="5400" dirty="0" smtClean="0">
                <a:latin typeface="Garamond" panose="02020404030301010803" pitchFamily="18" charset="0"/>
              </a:rPr>
              <a:t> found that herring were unsuccessfully spawning on toxic pilings under docks in Howe Sound.  In 2006, they started wrapping the pilings with an </a:t>
            </a:r>
            <a:r>
              <a:rPr lang="en-CA" sz="5400" dirty="0" err="1" smtClean="0">
                <a:latin typeface="Garamond" panose="02020404030301010803" pitchFamily="18" charset="0"/>
              </a:rPr>
              <a:t>enviroliner</a:t>
            </a:r>
            <a:r>
              <a:rPr lang="en-CA" sz="5400" dirty="0" smtClean="0">
                <a:latin typeface="Garamond" panose="02020404030301010803" pitchFamily="18" charset="0"/>
              </a:rPr>
              <a:t> to stop the toxins from killing the eggs.  There has since been an increase in the herring population, as millions of eggs are able to hatch every year.</a:t>
            </a:r>
          </a:p>
          <a:p>
            <a:endParaRPr lang="en-CA" sz="5400" dirty="0">
              <a:latin typeface="Garamond" panose="02020404030301010803" pitchFamily="18" charset="0"/>
            </a:endParaRPr>
          </a:p>
          <a:p>
            <a:endParaRPr lang="en-CA" sz="5400" dirty="0" smtClean="0">
              <a:latin typeface="Garamond" panose="02020404030301010803" pitchFamily="18" charset="0"/>
            </a:endParaRPr>
          </a:p>
          <a:p>
            <a:endParaRPr lang="en-CA" sz="5400" dirty="0">
              <a:latin typeface="Garamond" panose="02020404030301010803" pitchFamily="18" charset="0"/>
            </a:endParaRPr>
          </a:p>
          <a:p>
            <a:endParaRPr lang="en-CA" sz="5400" dirty="0" smtClean="0">
              <a:latin typeface="Garamond" panose="02020404030301010803" pitchFamily="18" charset="0"/>
            </a:endParaRPr>
          </a:p>
          <a:p>
            <a:endParaRPr lang="en-CA" sz="5400" dirty="0">
              <a:latin typeface="Garamond" panose="02020404030301010803" pitchFamily="18" charset="0"/>
            </a:endParaRPr>
          </a:p>
          <a:p>
            <a:r>
              <a:rPr lang="en-CA" sz="5400" dirty="0" smtClean="0">
                <a:latin typeface="Garamond" panose="02020404030301010803" pitchFamily="18" charset="0"/>
              </a:rPr>
              <a:t>This increase in the herring population in has drawn some of its larger predators back to Howe Sound, including </a:t>
            </a:r>
            <a:r>
              <a:rPr lang="en-CA" sz="5400" dirty="0">
                <a:latin typeface="Garamond" panose="02020404030301010803" pitchFamily="18" charset="0"/>
              </a:rPr>
              <a:t>orcas and </a:t>
            </a:r>
            <a:r>
              <a:rPr lang="en-CA" sz="5400" dirty="0" smtClean="0">
                <a:latin typeface="Garamond" panose="02020404030301010803" pitchFamily="18" charset="0"/>
              </a:rPr>
              <a:t>porpoises.</a:t>
            </a:r>
            <a:endParaRPr lang="en-CA" sz="5400" dirty="0">
              <a:latin typeface="Garamond" panose="02020404030301010803" pitchFamily="18" charset="0"/>
            </a:endParaRPr>
          </a:p>
        </p:txBody>
      </p:sp>
      <p:sp>
        <p:nvSpPr>
          <p:cNvPr id="6" name="TextBox 5"/>
          <p:cNvSpPr txBox="1"/>
          <p:nvPr/>
        </p:nvSpPr>
        <p:spPr>
          <a:xfrm>
            <a:off x="3659726" y="9671344"/>
            <a:ext cx="11848748" cy="3046988"/>
          </a:xfrm>
          <a:prstGeom prst="rect">
            <a:avLst/>
          </a:prstGeom>
          <a:noFill/>
        </p:spPr>
        <p:txBody>
          <a:bodyPr wrap="square" rtlCol="0">
            <a:spAutoFit/>
          </a:bodyPr>
          <a:lstStyle/>
          <a:p>
            <a:pPr algn="ctr"/>
            <a:r>
              <a:rPr lang="en-CA" sz="9600" b="1" dirty="0" smtClean="0">
                <a:latin typeface="Century Gothic" panose="020B0502020202020204" pitchFamily="34" charset="0"/>
              </a:rPr>
              <a:t>The Return of Pacific Herring</a:t>
            </a:r>
            <a:endParaRPr lang="en-CA" sz="9600" b="1" dirty="0">
              <a:latin typeface="Century Gothic" panose="020B0502020202020204" pitchFamily="34" charset="0"/>
            </a:endParaRPr>
          </a:p>
        </p:txBody>
      </p:sp>
      <p:sp>
        <p:nvSpPr>
          <p:cNvPr id="22" name="TextBox 21"/>
          <p:cNvSpPr txBox="1"/>
          <p:nvPr/>
        </p:nvSpPr>
        <p:spPr>
          <a:xfrm>
            <a:off x="-365948" y="7636818"/>
            <a:ext cx="33284348" cy="2062103"/>
          </a:xfrm>
          <a:prstGeom prst="rect">
            <a:avLst/>
          </a:prstGeom>
          <a:noFill/>
        </p:spPr>
        <p:txBody>
          <a:bodyPr wrap="square" rtlCol="0">
            <a:spAutoFit/>
          </a:bodyPr>
          <a:lstStyle/>
          <a:p>
            <a:pPr algn="ctr"/>
            <a:r>
              <a:rPr lang="en-CA" sz="6400" b="1" i="1" dirty="0" smtClean="0">
                <a:solidFill>
                  <a:srgbClr val="FFFF00"/>
                </a:solidFill>
                <a:latin typeface="Garamond" panose="02020404030301010803" pitchFamily="18" charset="0"/>
              </a:rPr>
              <a:t>Howe Sound is the southernmost fjord in North America.  It is a beautiful ecosystem thriving with life, but it came from  restoration and hard work, and more still needs to be done…</a:t>
            </a:r>
            <a:endParaRPr lang="en-CA" sz="6400" b="1" i="1" dirty="0">
              <a:solidFill>
                <a:srgbClr val="FFFF00"/>
              </a:solidFill>
              <a:latin typeface="Garamond" panose="02020404030301010803" pitchFamily="18" charset="0"/>
            </a:endParaRPr>
          </a:p>
        </p:txBody>
      </p:sp>
      <p:sp>
        <p:nvSpPr>
          <p:cNvPr id="3" name="Rectangle 2"/>
          <p:cNvSpPr/>
          <p:nvPr/>
        </p:nvSpPr>
        <p:spPr>
          <a:xfrm>
            <a:off x="16254721" y="20163956"/>
            <a:ext cx="16363312" cy="10064294"/>
          </a:xfrm>
          <a:prstGeom prst="rect">
            <a:avLst/>
          </a:prstGeom>
        </p:spPr>
        <p:txBody>
          <a:bodyPr wrap="square">
            <a:spAutoFit/>
          </a:bodyPr>
          <a:lstStyle/>
          <a:p>
            <a:r>
              <a:rPr lang="en-CA" sz="5400" dirty="0">
                <a:latin typeface="Garamond" panose="02020404030301010803" pitchFamily="18" charset="0"/>
              </a:rPr>
              <a:t>Sea stars play a large role in marine ecosystems by eating species that have no other predators, such as sea urchins and </a:t>
            </a:r>
            <a:r>
              <a:rPr lang="en-CA" sz="5400" dirty="0" smtClean="0">
                <a:latin typeface="Garamond" panose="02020404030301010803" pitchFamily="18" charset="0"/>
              </a:rPr>
              <a:t>mussels.  In </a:t>
            </a:r>
            <a:r>
              <a:rPr lang="en-CA" sz="5400" dirty="0">
                <a:latin typeface="Garamond" panose="02020404030301010803" pitchFamily="18" charset="0"/>
              </a:rPr>
              <a:t>2013, a disease started to </a:t>
            </a:r>
            <a:r>
              <a:rPr lang="en-CA" sz="5400" dirty="0" smtClean="0">
                <a:latin typeface="Garamond" panose="02020404030301010803" pitchFamily="18" charset="0"/>
              </a:rPr>
              <a:t>rapidly spread </a:t>
            </a:r>
            <a:r>
              <a:rPr lang="en-CA" sz="5400" dirty="0">
                <a:latin typeface="Garamond" panose="02020404030301010803" pitchFamily="18" charset="0"/>
              </a:rPr>
              <a:t>among sea stars, giving them lesions on their legs and causing them to turn to </a:t>
            </a:r>
            <a:r>
              <a:rPr lang="en-CA" sz="5400" dirty="0" smtClean="0">
                <a:latin typeface="Garamond" panose="02020404030301010803" pitchFamily="18" charset="0"/>
              </a:rPr>
              <a:t>goo</a:t>
            </a:r>
            <a:r>
              <a:rPr lang="en-CA" sz="5400" dirty="0">
                <a:latin typeface="Garamond" panose="02020404030301010803" pitchFamily="18" charset="0"/>
              </a:rPr>
              <a:t> </a:t>
            </a:r>
            <a:r>
              <a:rPr lang="en-CA" sz="5400" dirty="0" smtClean="0">
                <a:latin typeface="Garamond" panose="02020404030301010803" pitchFamily="18" charset="0"/>
              </a:rPr>
              <a:t>and die.  </a:t>
            </a:r>
            <a:endParaRPr lang="en-CA" sz="5400" dirty="0">
              <a:latin typeface="Garamond" panose="02020404030301010803" pitchFamily="18" charset="0"/>
            </a:endParaRPr>
          </a:p>
          <a:p>
            <a:endParaRPr lang="en-CA" sz="5400" dirty="0">
              <a:latin typeface="Garamond" panose="02020404030301010803" pitchFamily="18" charset="0"/>
            </a:endParaRPr>
          </a:p>
          <a:p>
            <a:r>
              <a:rPr lang="en-CA" sz="5400" dirty="0">
                <a:latin typeface="Garamond" panose="02020404030301010803" pitchFamily="18" charset="0"/>
              </a:rPr>
              <a:t>Scientists </a:t>
            </a:r>
            <a:r>
              <a:rPr lang="en-CA" sz="5400" dirty="0" smtClean="0">
                <a:latin typeface="Garamond" panose="02020404030301010803" pitchFamily="18" charset="0"/>
              </a:rPr>
              <a:t>have identified the virus that </a:t>
            </a:r>
            <a:r>
              <a:rPr lang="en-CA" sz="5400" dirty="0">
                <a:latin typeface="Garamond" panose="02020404030301010803" pitchFamily="18" charset="0"/>
              </a:rPr>
              <a:t>is causing the </a:t>
            </a:r>
            <a:r>
              <a:rPr lang="en-CA" sz="5400" dirty="0" smtClean="0">
                <a:latin typeface="Garamond" panose="02020404030301010803" pitchFamily="18" charset="0"/>
              </a:rPr>
              <a:t>disease, </a:t>
            </a:r>
            <a:r>
              <a:rPr lang="en-CA" sz="5400" dirty="0">
                <a:latin typeface="Garamond" panose="02020404030301010803" pitchFamily="18" charset="0"/>
              </a:rPr>
              <a:t>but </a:t>
            </a:r>
            <a:r>
              <a:rPr lang="en-CA" sz="5400" dirty="0" smtClean="0">
                <a:latin typeface="Garamond" panose="02020404030301010803" pitchFamily="18" charset="0"/>
              </a:rPr>
              <a:t>do not know how to treat it.  They also </a:t>
            </a:r>
            <a:r>
              <a:rPr lang="en-CA" sz="5400" dirty="0">
                <a:latin typeface="Garamond" panose="02020404030301010803" pitchFamily="18" charset="0"/>
              </a:rPr>
              <a:t>hypothesize that warmer water makes it easier for the disease to </a:t>
            </a:r>
            <a:r>
              <a:rPr lang="en-CA" sz="5400" dirty="0" smtClean="0">
                <a:latin typeface="Garamond" panose="02020404030301010803" pitchFamily="18" charset="0"/>
              </a:rPr>
              <a:t>spread.  Howe </a:t>
            </a:r>
            <a:r>
              <a:rPr lang="en-CA" sz="5400" dirty="0">
                <a:latin typeface="Garamond" panose="02020404030301010803" pitchFamily="18" charset="0"/>
              </a:rPr>
              <a:t>Sound has been hit with this disease, and it could change the </a:t>
            </a:r>
            <a:r>
              <a:rPr lang="en-CA" sz="5400" dirty="0" smtClean="0">
                <a:latin typeface="Garamond" panose="02020404030301010803" pitchFamily="18" charset="0"/>
              </a:rPr>
              <a:t>ecosystem balance as species lose their predators and grow in population, reducing their prey’s population.  </a:t>
            </a:r>
            <a:r>
              <a:rPr lang="en-CA" sz="5400" dirty="0">
                <a:latin typeface="Garamond" panose="02020404030301010803" pitchFamily="18" charset="0"/>
              </a:rPr>
              <a:t>	</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0013" y="18164116"/>
            <a:ext cx="6574039" cy="2475536"/>
          </a:xfrm>
          <a:prstGeom prst="rect">
            <a:avLst/>
          </a:prstGeom>
          <a:noFill/>
        </p:spPr>
      </p:pic>
      <p:grpSp>
        <p:nvGrpSpPr>
          <p:cNvPr id="28" name="Group 27"/>
          <p:cNvGrpSpPr/>
          <p:nvPr/>
        </p:nvGrpSpPr>
        <p:grpSpPr>
          <a:xfrm>
            <a:off x="8948353" y="26350891"/>
            <a:ext cx="3807816" cy="3259580"/>
            <a:chOff x="9584100" y="26297039"/>
            <a:chExt cx="3807816" cy="3259580"/>
          </a:xfrm>
        </p:grpSpPr>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4100" y="26297039"/>
              <a:ext cx="3689764" cy="3112531"/>
            </a:xfrm>
            <a:prstGeom prst="rect">
              <a:avLst/>
            </a:prstGeom>
            <a:ln w="63500">
              <a:solidFill>
                <a:schemeClr val="tx1"/>
              </a:solidFill>
            </a:ln>
          </p:spPr>
        </p:pic>
        <p:sp>
          <p:nvSpPr>
            <p:cNvPr id="23" name="TextBox 22"/>
            <p:cNvSpPr txBox="1"/>
            <p:nvPr/>
          </p:nvSpPr>
          <p:spPr>
            <a:xfrm>
              <a:off x="12876159" y="28910288"/>
              <a:ext cx="515757" cy="646331"/>
            </a:xfrm>
            <a:prstGeom prst="rect">
              <a:avLst/>
            </a:prstGeom>
            <a:noFill/>
          </p:spPr>
          <p:txBody>
            <a:bodyPr wrap="square" rtlCol="0">
              <a:spAutoFit/>
            </a:bodyPr>
            <a:lstStyle/>
            <a:p>
              <a:r>
                <a:rPr lang="en-CA" sz="3600" dirty="0"/>
                <a:t>3</a:t>
              </a:r>
            </a:p>
          </p:txBody>
        </p:sp>
      </p:grpSp>
      <p:sp>
        <p:nvSpPr>
          <p:cNvPr id="29" name="TextBox 28"/>
          <p:cNvSpPr txBox="1"/>
          <p:nvPr/>
        </p:nvSpPr>
        <p:spPr>
          <a:xfrm>
            <a:off x="32440219" y="7059332"/>
            <a:ext cx="418704" cy="646331"/>
          </a:xfrm>
          <a:prstGeom prst="rect">
            <a:avLst/>
          </a:prstGeom>
          <a:noFill/>
        </p:spPr>
        <p:txBody>
          <a:bodyPr wrap="none" rtlCol="0">
            <a:spAutoFit/>
          </a:bodyPr>
          <a:lstStyle/>
          <a:p>
            <a:r>
              <a:rPr lang="en-CA" sz="3600" dirty="0" smtClean="0">
                <a:solidFill>
                  <a:srgbClr val="FFFF00"/>
                </a:solidFill>
              </a:rPr>
              <a:t>1</a:t>
            </a:r>
            <a:endParaRPr lang="en-CA" sz="3600" dirty="0">
              <a:solidFill>
                <a:srgbClr val="FFFF00"/>
              </a:solidFill>
            </a:endParaRPr>
          </a:p>
        </p:txBody>
      </p:sp>
      <p:grpSp>
        <p:nvGrpSpPr>
          <p:cNvPr id="31" name="Group 30"/>
          <p:cNvGrpSpPr/>
          <p:nvPr/>
        </p:nvGrpSpPr>
        <p:grpSpPr>
          <a:xfrm>
            <a:off x="20582764" y="14024816"/>
            <a:ext cx="5208388" cy="5327794"/>
            <a:chOff x="20086308" y="14095031"/>
            <a:chExt cx="5208388" cy="5327794"/>
          </a:xfrm>
        </p:grpSpPr>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86308" y="14095031"/>
              <a:ext cx="5179127" cy="5254986"/>
            </a:xfrm>
            <a:prstGeom prst="rect">
              <a:avLst/>
            </a:prstGeom>
            <a:ln w="63500">
              <a:solidFill>
                <a:schemeClr val="tx1"/>
              </a:solidFill>
            </a:ln>
          </p:spPr>
        </p:pic>
        <p:sp>
          <p:nvSpPr>
            <p:cNvPr id="30" name="TextBox 29"/>
            <p:cNvSpPr txBox="1"/>
            <p:nvPr/>
          </p:nvSpPr>
          <p:spPr>
            <a:xfrm>
              <a:off x="24875992" y="18776494"/>
              <a:ext cx="418704" cy="646331"/>
            </a:xfrm>
            <a:prstGeom prst="rect">
              <a:avLst/>
            </a:prstGeom>
            <a:noFill/>
            <a:ln w="63500">
              <a:noFill/>
            </a:ln>
          </p:spPr>
          <p:txBody>
            <a:bodyPr wrap="none" rtlCol="0">
              <a:spAutoFit/>
            </a:bodyPr>
            <a:lstStyle/>
            <a:p>
              <a:r>
                <a:rPr lang="en-CA" sz="3600" dirty="0" smtClean="0">
                  <a:solidFill>
                    <a:srgbClr val="FFFF00"/>
                  </a:solidFill>
                </a:rPr>
                <a:t>4</a:t>
              </a:r>
              <a:endParaRPr lang="en-CA" sz="3600" dirty="0">
                <a:solidFill>
                  <a:srgbClr val="FFFF00"/>
                </a:solidFill>
              </a:endParaRPr>
            </a:p>
          </p:txBody>
        </p:sp>
      </p:grpSp>
      <p:sp>
        <p:nvSpPr>
          <p:cNvPr id="32" name="TextBox 31"/>
          <p:cNvSpPr txBox="1"/>
          <p:nvPr/>
        </p:nvSpPr>
        <p:spPr>
          <a:xfrm>
            <a:off x="30901353" y="19261416"/>
            <a:ext cx="588623" cy="1049646"/>
          </a:xfrm>
          <a:prstGeom prst="rect">
            <a:avLst/>
          </a:prstGeom>
          <a:noFill/>
        </p:spPr>
        <p:txBody>
          <a:bodyPr wrap="none" rtlCol="0">
            <a:spAutoFit/>
          </a:bodyPr>
          <a:lstStyle/>
          <a:p>
            <a:r>
              <a:rPr lang="en-CA" dirty="0" smtClean="0">
                <a:solidFill>
                  <a:srgbClr val="FFFF00"/>
                </a:solidFill>
              </a:rPr>
              <a:t>5</a:t>
            </a:r>
            <a:endParaRPr lang="en-CA" dirty="0">
              <a:solidFill>
                <a:srgbClr val="FFFF00"/>
              </a:solidFill>
            </a:endParaRPr>
          </a:p>
        </p:txBody>
      </p:sp>
      <p:grpSp>
        <p:nvGrpSpPr>
          <p:cNvPr id="33" name="Group 32"/>
          <p:cNvGrpSpPr/>
          <p:nvPr/>
        </p:nvGrpSpPr>
        <p:grpSpPr>
          <a:xfrm>
            <a:off x="26438037" y="13065021"/>
            <a:ext cx="5411357" cy="7084031"/>
            <a:chOff x="26122423" y="13098832"/>
            <a:chExt cx="5327580" cy="7362798"/>
          </a:xfrm>
        </p:grpSpPr>
        <p:pic>
          <p:nvPicPr>
            <p:cNvPr id="38" name="Picture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22423" y="13098832"/>
              <a:ext cx="5309031" cy="7247385"/>
            </a:xfrm>
            <a:prstGeom prst="rect">
              <a:avLst/>
            </a:prstGeom>
            <a:ln w="63500">
              <a:solidFill>
                <a:schemeClr val="tx1"/>
              </a:solidFill>
            </a:ln>
          </p:spPr>
        </p:pic>
        <p:sp>
          <p:nvSpPr>
            <p:cNvPr id="39" name="TextBox 38"/>
            <p:cNvSpPr txBox="1"/>
            <p:nvPr/>
          </p:nvSpPr>
          <p:spPr>
            <a:xfrm>
              <a:off x="31031299" y="19815299"/>
              <a:ext cx="418704" cy="646331"/>
            </a:xfrm>
            <a:prstGeom prst="rect">
              <a:avLst/>
            </a:prstGeom>
            <a:noFill/>
            <a:ln w="63500">
              <a:noFill/>
            </a:ln>
          </p:spPr>
          <p:txBody>
            <a:bodyPr wrap="none" rtlCol="0">
              <a:spAutoFit/>
            </a:bodyPr>
            <a:lstStyle/>
            <a:p>
              <a:r>
                <a:rPr lang="en-CA" sz="3600" dirty="0" smtClean="0">
                  <a:solidFill>
                    <a:srgbClr val="FFFF00"/>
                  </a:solidFill>
                </a:rPr>
                <a:t>5</a:t>
              </a:r>
              <a:endParaRPr lang="en-CA" sz="3600" dirty="0">
                <a:solidFill>
                  <a:srgbClr val="FFFF00"/>
                </a:solidFill>
              </a:endParaRPr>
            </a:p>
          </p:txBody>
        </p:sp>
      </p:grpSp>
      <p:grpSp>
        <p:nvGrpSpPr>
          <p:cNvPr id="41" name="Group 40"/>
          <p:cNvGrpSpPr/>
          <p:nvPr/>
        </p:nvGrpSpPr>
        <p:grpSpPr>
          <a:xfrm>
            <a:off x="17750583" y="30797734"/>
            <a:ext cx="16459200" cy="2120666"/>
            <a:chOff x="17585483" y="30068000"/>
            <a:chExt cx="16459200" cy="2120666"/>
          </a:xfrm>
        </p:grpSpPr>
        <p:sp>
          <p:nvSpPr>
            <p:cNvPr id="13" name="Rectangle 12"/>
            <p:cNvSpPr/>
            <p:nvPr/>
          </p:nvSpPr>
          <p:spPr>
            <a:xfrm>
              <a:off x="17585483" y="30475892"/>
              <a:ext cx="16459200" cy="523220"/>
            </a:xfrm>
            <a:prstGeom prst="rect">
              <a:avLst/>
            </a:prstGeom>
          </p:spPr>
          <p:txBody>
            <a:bodyPr>
              <a:spAutoFit/>
            </a:bodyPr>
            <a:lstStyle/>
            <a:p>
              <a:r>
                <a:rPr lang="en-CA" sz="2800" dirty="0" smtClean="0">
                  <a:latin typeface="Century Gothic" panose="020B0502020202020204" pitchFamily="34" charset="0"/>
                </a:rPr>
                <a:t>2: http</a:t>
              </a:r>
              <a:r>
                <a:rPr lang="en-CA" sz="2800" dirty="0">
                  <a:latin typeface="Century Gothic" panose="020B0502020202020204" pitchFamily="34" charset="0"/>
                </a:rPr>
                <a:t>://bowenislandkayaking.com/bisk/orcas-return/</a:t>
              </a:r>
            </a:p>
          </p:txBody>
        </p:sp>
        <p:sp>
          <p:nvSpPr>
            <p:cNvPr id="14" name="Rectangle 13"/>
            <p:cNvSpPr/>
            <p:nvPr/>
          </p:nvSpPr>
          <p:spPr>
            <a:xfrm>
              <a:off x="17585483" y="30887906"/>
              <a:ext cx="16348527" cy="523220"/>
            </a:xfrm>
            <a:prstGeom prst="rect">
              <a:avLst/>
            </a:prstGeom>
          </p:spPr>
          <p:txBody>
            <a:bodyPr wrap="square">
              <a:spAutoFit/>
            </a:bodyPr>
            <a:lstStyle/>
            <a:p>
              <a:r>
                <a:rPr lang="en-CA" sz="2800" dirty="0" smtClean="0">
                  <a:latin typeface="Century Gothic" panose="020B0502020202020204" pitchFamily="34" charset="0"/>
                </a:rPr>
                <a:t>3: http</a:t>
              </a:r>
              <a:r>
                <a:rPr lang="en-CA" sz="2800" dirty="0">
                  <a:latin typeface="Century Gothic" panose="020B0502020202020204" pitchFamily="34" charset="0"/>
                </a:rPr>
                <a:t>://www.vanaqua.org/act/direct-action/bc-cetaceans-sighting-network</a:t>
              </a:r>
            </a:p>
          </p:txBody>
        </p:sp>
        <p:sp>
          <p:nvSpPr>
            <p:cNvPr id="27" name="Rectangle 26"/>
            <p:cNvSpPr/>
            <p:nvPr/>
          </p:nvSpPr>
          <p:spPr>
            <a:xfrm>
              <a:off x="17585483" y="31665446"/>
              <a:ext cx="16459200" cy="523220"/>
            </a:xfrm>
            <a:prstGeom prst="rect">
              <a:avLst/>
            </a:prstGeom>
          </p:spPr>
          <p:txBody>
            <a:bodyPr>
              <a:spAutoFit/>
            </a:bodyPr>
            <a:lstStyle/>
            <a:p>
              <a:r>
                <a:rPr lang="en-CA" sz="2800" dirty="0">
                  <a:latin typeface="Century Gothic" panose="020B0502020202020204" pitchFamily="34" charset="0"/>
                </a:rPr>
                <a:t>5</a:t>
              </a:r>
              <a:r>
                <a:rPr lang="en-CA" sz="2800" dirty="0" smtClean="0">
                  <a:latin typeface="Century Gothic" panose="020B0502020202020204" pitchFamily="34" charset="0"/>
                </a:rPr>
                <a:t>: http</a:t>
              </a:r>
              <a:r>
                <a:rPr lang="en-CA" sz="2800" dirty="0">
                  <a:latin typeface="Century Gothic" panose="020B0502020202020204" pitchFamily="34" charset="0"/>
                </a:rPr>
                <a:t>://www.macleans.ca/society/science/b-c-starfish-are-dissolving-into-goo/</a:t>
              </a:r>
            </a:p>
          </p:txBody>
        </p:sp>
        <p:sp>
          <p:nvSpPr>
            <p:cNvPr id="11" name="Rectangle 10"/>
            <p:cNvSpPr/>
            <p:nvPr/>
          </p:nvSpPr>
          <p:spPr>
            <a:xfrm>
              <a:off x="17585483" y="31287812"/>
              <a:ext cx="16459200" cy="523220"/>
            </a:xfrm>
            <a:prstGeom prst="rect">
              <a:avLst/>
            </a:prstGeom>
          </p:spPr>
          <p:txBody>
            <a:bodyPr>
              <a:spAutoFit/>
            </a:bodyPr>
            <a:lstStyle/>
            <a:p>
              <a:r>
                <a:rPr lang="en-CA" sz="2800" dirty="0">
                  <a:latin typeface="Century Gothic" panose="020B0502020202020204" pitchFamily="34" charset="0"/>
                </a:rPr>
                <a:t>4</a:t>
              </a:r>
              <a:r>
                <a:rPr lang="en-CA" sz="2800" dirty="0" smtClean="0">
                  <a:latin typeface="Century Gothic" panose="020B0502020202020204" pitchFamily="34" charset="0"/>
                </a:rPr>
                <a:t>: http</a:t>
              </a:r>
              <a:r>
                <a:rPr lang="en-CA" sz="2800" dirty="0">
                  <a:latin typeface="Century Gothic" panose="020B0502020202020204" pitchFamily="34" charset="0"/>
                </a:rPr>
                <a:t>://bicyclebuddha.org/my-heart-is-with-the-starfish/</a:t>
              </a:r>
            </a:p>
          </p:txBody>
        </p:sp>
        <p:sp>
          <p:nvSpPr>
            <p:cNvPr id="40" name="Rectangle 39"/>
            <p:cNvSpPr/>
            <p:nvPr/>
          </p:nvSpPr>
          <p:spPr>
            <a:xfrm>
              <a:off x="17585483" y="30068000"/>
              <a:ext cx="16459200" cy="523220"/>
            </a:xfrm>
            <a:prstGeom prst="rect">
              <a:avLst/>
            </a:prstGeom>
          </p:spPr>
          <p:txBody>
            <a:bodyPr>
              <a:spAutoFit/>
            </a:bodyPr>
            <a:lstStyle/>
            <a:p>
              <a:r>
                <a:rPr lang="en-CA" sz="2800" dirty="0" smtClean="0">
                  <a:latin typeface="Century Gothic" panose="020B0502020202020204" pitchFamily="34" charset="0"/>
                </a:rPr>
                <a:t>1: https</a:t>
              </a:r>
              <a:r>
                <a:rPr lang="en-CA" sz="2800" dirty="0">
                  <a:latin typeface="Century Gothic" panose="020B0502020202020204" pitchFamily="34" charset="0"/>
                </a:rPr>
                <a:t>://cronkyski.wordpress.com/2014/09/07/st-marks-summit-cypress-provincial-park/</a:t>
              </a:r>
            </a:p>
          </p:txBody>
        </p:sp>
      </p:grpSp>
      <p:pic>
        <p:nvPicPr>
          <p:cNvPr id="42" name="Picture 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3118" y="26350891"/>
            <a:ext cx="6551548" cy="3229636"/>
          </a:xfrm>
          <a:prstGeom prst="rect">
            <a:avLst/>
          </a:prstGeom>
          <a:ln w="63500">
            <a:solidFill>
              <a:schemeClr val="tx1"/>
            </a:solidFill>
          </a:ln>
        </p:spPr>
      </p:pic>
      <p:sp>
        <p:nvSpPr>
          <p:cNvPr id="43" name="TextBox 42"/>
          <p:cNvSpPr txBox="1"/>
          <p:nvPr/>
        </p:nvSpPr>
        <p:spPr>
          <a:xfrm>
            <a:off x="7264644" y="29059506"/>
            <a:ext cx="418704" cy="646331"/>
          </a:xfrm>
          <a:prstGeom prst="rect">
            <a:avLst/>
          </a:prstGeom>
          <a:noFill/>
        </p:spPr>
        <p:txBody>
          <a:bodyPr wrap="none" rtlCol="0">
            <a:spAutoFit/>
          </a:bodyPr>
          <a:lstStyle/>
          <a:p>
            <a:r>
              <a:rPr lang="en-CA" sz="3600" dirty="0" smtClean="0"/>
              <a:t>2</a:t>
            </a:r>
            <a:endParaRPr lang="en-CA" sz="3600" dirty="0"/>
          </a:p>
        </p:txBody>
      </p:sp>
    </p:spTree>
    <p:extLst>
      <p:ext uri="{BB962C8B-B14F-4D97-AF65-F5344CB8AC3E}">
        <p14:creationId xmlns:p14="http://schemas.microsoft.com/office/powerpoint/2010/main" val="967103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848"/>
            <a:ext cx="32918399" cy="7663666"/>
          </a:xfrm>
          <a:prstGeom prst="rect">
            <a:avLst/>
          </a:prstGeom>
        </p:spPr>
      </p:pic>
      <p:grpSp>
        <p:nvGrpSpPr>
          <p:cNvPr id="21" name="Group 20"/>
          <p:cNvGrpSpPr/>
          <p:nvPr/>
        </p:nvGrpSpPr>
        <p:grpSpPr>
          <a:xfrm>
            <a:off x="21503614" y="12503089"/>
            <a:ext cx="8133105" cy="17795531"/>
            <a:chOff x="28935605" y="9885693"/>
            <a:chExt cx="5155375" cy="7577431"/>
          </a:xfrm>
        </p:grpSpPr>
        <p:sp>
          <p:nvSpPr>
            <p:cNvPr id="25" name="Explosion 1 24"/>
            <p:cNvSpPr/>
            <p:nvPr/>
          </p:nvSpPr>
          <p:spPr>
            <a:xfrm>
              <a:off x="28935605" y="9885693"/>
              <a:ext cx="5155375" cy="7577431"/>
            </a:xfrm>
            <a:prstGeom prst="irregularSeal1">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29667233" y="11794280"/>
              <a:ext cx="3361112" cy="3446691"/>
            </a:xfrm>
            <a:prstGeom prst="rect">
              <a:avLst/>
            </a:prstGeom>
            <a:noFill/>
            <a:ln>
              <a:noFill/>
            </a:ln>
          </p:spPr>
          <p:txBody>
            <a:bodyPr wrap="square" rtlCol="0">
              <a:spAutoFit/>
            </a:bodyPr>
            <a:lstStyle/>
            <a:p>
              <a:pPr algn="ctr"/>
              <a:endParaRPr lang="en-CA" sz="4000" b="1" i="1" dirty="0" smtClean="0">
                <a:solidFill>
                  <a:srgbClr val="FFFF00"/>
                </a:solidFill>
              </a:endParaRPr>
            </a:p>
            <a:p>
              <a:pPr algn="ctr"/>
              <a:r>
                <a:rPr lang="en-CA" sz="4000" b="1" i="1" dirty="0" smtClean="0">
                  <a:solidFill>
                    <a:srgbClr val="FFFF00"/>
                  </a:solidFill>
                  <a:latin typeface="Century Gothic" panose="020B0502020202020204" pitchFamily="34" charset="0"/>
                </a:rPr>
                <a:t>Did you know?</a:t>
              </a:r>
            </a:p>
            <a:p>
              <a:pPr algn="ctr"/>
              <a:r>
                <a:rPr lang="en-CA" sz="4000" b="1" dirty="0" smtClean="0">
                  <a:solidFill>
                    <a:srgbClr val="FFFF00"/>
                  </a:solidFill>
                  <a:latin typeface="Garamond" panose="02020404030301010803" pitchFamily="18" charset="0"/>
                </a:rPr>
                <a:t>Squamish is the outdoor recreational capital of the Canada. Attracting about 2.4 million tourists who, on going up and down the Highway 99 every year, drop 1.4 BILLION DOLLARS into the economy of Squamish and Whistler.</a:t>
              </a:r>
              <a:endParaRPr lang="en-CA" sz="4000" b="1" dirty="0">
                <a:solidFill>
                  <a:srgbClr val="FFFF00"/>
                </a:solidFill>
                <a:latin typeface="Garamond" panose="02020404030301010803" pitchFamily="18" charset="0"/>
              </a:endParaRPr>
            </a:p>
          </p:txBody>
        </p:sp>
      </p:grpSp>
      <p:sp>
        <p:nvSpPr>
          <p:cNvPr id="2" name="Title 1"/>
          <p:cNvSpPr>
            <a:spLocks noGrp="1"/>
          </p:cNvSpPr>
          <p:nvPr>
            <p:ph type="title"/>
          </p:nvPr>
        </p:nvSpPr>
        <p:spPr>
          <a:xfrm>
            <a:off x="2263140" y="-1777292"/>
            <a:ext cx="28392120" cy="6362702"/>
          </a:xfrm>
        </p:spPr>
        <p:txBody>
          <a:bodyPr/>
          <a:lstStyle/>
          <a:p>
            <a:pPr algn="ctr"/>
            <a:r>
              <a:rPr lang="en-CA" b="1" dirty="0" smtClean="0">
                <a:latin typeface="Century Gothic" panose="020B0502020202020204" pitchFamily="34" charset="0"/>
              </a:rPr>
              <a:t>Howe Sound: Future Outlook</a:t>
            </a:r>
            <a:endParaRPr lang="en-CA" b="1" dirty="0">
              <a:latin typeface="Century Gothic" panose="020B0502020202020204" pitchFamily="34" charset="0"/>
            </a:endParaRPr>
          </a:p>
        </p:txBody>
      </p:sp>
      <p:sp>
        <p:nvSpPr>
          <p:cNvPr id="22" name="TextBox 21"/>
          <p:cNvSpPr txBox="1"/>
          <p:nvPr/>
        </p:nvSpPr>
        <p:spPr>
          <a:xfrm>
            <a:off x="-365948" y="7636818"/>
            <a:ext cx="33284348" cy="2062103"/>
          </a:xfrm>
          <a:prstGeom prst="rect">
            <a:avLst/>
          </a:prstGeom>
          <a:noFill/>
        </p:spPr>
        <p:txBody>
          <a:bodyPr wrap="square" rtlCol="0">
            <a:spAutoFit/>
          </a:bodyPr>
          <a:lstStyle/>
          <a:p>
            <a:pPr algn="ctr"/>
            <a:r>
              <a:rPr lang="en-CA" sz="6400" b="1" i="1" dirty="0" smtClean="0">
                <a:solidFill>
                  <a:srgbClr val="FFFF00"/>
                </a:solidFill>
                <a:latin typeface="Garamond" panose="02020404030301010803" pitchFamily="18" charset="0"/>
              </a:rPr>
              <a:t>The future prosperity of the Howe Sound ecosystem relies entirely on our continued efforts to  protect and safeguard our environmental heritage.  </a:t>
            </a:r>
            <a:endParaRPr lang="en-CA" sz="6400" b="1" i="1" dirty="0">
              <a:solidFill>
                <a:srgbClr val="FFFF00"/>
              </a:solidFill>
              <a:latin typeface="Garamond" panose="02020404030301010803" pitchFamily="18" charset="0"/>
            </a:endParaRPr>
          </a:p>
        </p:txBody>
      </p:sp>
      <p:sp>
        <p:nvSpPr>
          <p:cNvPr id="28" name="TextBox 27"/>
          <p:cNvSpPr txBox="1"/>
          <p:nvPr/>
        </p:nvSpPr>
        <p:spPr>
          <a:xfrm>
            <a:off x="1" y="9698921"/>
            <a:ext cx="17720328" cy="2277547"/>
          </a:xfrm>
          <a:prstGeom prst="rect">
            <a:avLst/>
          </a:prstGeom>
          <a:noFill/>
        </p:spPr>
        <p:txBody>
          <a:bodyPr wrap="square" rtlCol="0">
            <a:spAutoFit/>
          </a:bodyPr>
          <a:lstStyle/>
          <a:p>
            <a:pPr algn="ctr"/>
            <a:r>
              <a:rPr lang="en-CA" sz="9600" b="1" dirty="0" smtClean="0">
                <a:latin typeface="Century Gothic" panose="020B0502020202020204" pitchFamily="34" charset="0"/>
              </a:rPr>
              <a:t>Current </a:t>
            </a:r>
            <a:r>
              <a:rPr lang="en-CA" sz="9600" b="1" dirty="0">
                <a:latin typeface="Century Gothic" panose="020B0502020202020204" pitchFamily="34" charset="0"/>
              </a:rPr>
              <a:t>F</a:t>
            </a:r>
            <a:r>
              <a:rPr lang="en-CA" sz="9600" b="1" dirty="0" smtClean="0">
                <a:latin typeface="Century Gothic" panose="020B0502020202020204" pitchFamily="34" charset="0"/>
              </a:rPr>
              <a:t>uture Projections</a:t>
            </a:r>
          </a:p>
          <a:p>
            <a:pPr algn="ctr"/>
            <a:r>
              <a:rPr lang="en-CA" sz="4600" b="1" dirty="0" smtClean="0">
                <a:latin typeface="Century Gothic" panose="020B0502020202020204" pitchFamily="34" charset="0"/>
              </a:rPr>
              <a:t>(If industrial productivity continues at the rate it is at)</a:t>
            </a:r>
          </a:p>
        </p:txBody>
      </p:sp>
      <p:pic>
        <p:nvPicPr>
          <p:cNvPr id="30" name="Picture 4" descr="http://marchantscience.wikispaces.com/file/view/Greenhouse_effect_pic.jpg/76977231/Greenhouse_effect_p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996738"/>
            <a:ext cx="8531074" cy="68589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2" descr="http://sciencewithme.com/wp-content/uploads/2011/01/carboncycle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0165" y="11996737"/>
            <a:ext cx="8749487" cy="68589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2" name="Curved Left Arrow 31"/>
          <p:cNvSpPr/>
          <p:nvPr/>
        </p:nvSpPr>
        <p:spPr>
          <a:xfrm rot="5400000">
            <a:off x="7318640" y="17065834"/>
            <a:ext cx="1635566" cy="4300121"/>
          </a:xfrm>
          <a:prstGeom prst="curvedLeftArrow">
            <a:avLst/>
          </a:prstGeom>
          <a:solidFill>
            <a:schemeClr val="accent4"/>
          </a:solidFill>
        </p:spPr>
        <p:style>
          <a:lnRef idx="2">
            <a:schemeClr val="dk1"/>
          </a:lnRef>
          <a:fillRef idx="1">
            <a:schemeClr val="lt1"/>
          </a:fillRef>
          <a:effectRef idx="0">
            <a:schemeClr val="dk1"/>
          </a:effectRef>
          <a:fontRef idx="minor">
            <a:schemeClr val="dk1"/>
          </a:fontRef>
        </p:style>
        <p:txBody>
          <a:bodyPr rtlCol="0" anchor="ctr"/>
          <a:lstStyle/>
          <a:p>
            <a:pPr algn="ctr"/>
            <a:endParaRPr lang="en-CA"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3" name="TextBox 32"/>
          <p:cNvSpPr txBox="1"/>
          <p:nvPr/>
        </p:nvSpPr>
        <p:spPr>
          <a:xfrm>
            <a:off x="17720329" y="9719191"/>
            <a:ext cx="15198070" cy="2985433"/>
          </a:xfrm>
          <a:prstGeom prst="rect">
            <a:avLst/>
          </a:prstGeom>
          <a:noFill/>
        </p:spPr>
        <p:txBody>
          <a:bodyPr wrap="square" rtlCol="0">
            <a:spAutoFit/>
          </a:bodyPr>
          <a:lstStyle/>
          <a:p>
            <a:pPr algn="ctr"/>
            <a:r>
              <a:rPr lang="en-CA" sz="9600" b="1" dirty="0" smtClean="0">
                <a:latin typeface="Century Gothic" panose="020B0502020202020204" pitchFamily="34" charset="0"/>
              </a:rPr>
              <a:t>Ensuring a Green Future</a:t>
            </a:r>
          </a:p>
          <a:p>
            <a:pPr algn="ctr"/>
            <a:r>
              <a:rPr lang="en-CA" sz="4600" b="1" dirty="0" smtClean="0">
                <a:latin typeface="Century Gothic" panose="020B0502020202020204" pitchFamily="34" charset="0"/>
              </a:rPr>
              <a:t>(Through the diversification and promotion of ecotourism)</a:t>
            </a:r>
          </a:p>
        </p:txBody>
      </p:sp>
      <p:pic>
        <p:nvPicPr>
          <p:cNvPr id="103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 y="20328994"/>
            <a:ext cx="8531074" cy="7572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Oval 10"/>
          <p:cNvSpPr/>
          <p:nvPr/>
        </p:nvSpPr>
        <p:spPr>
          <a:xfrm>
            <a:off x="2872355" y="25620016"/>
            <a:ext cx="2786359" cy="80492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2" name="TextBox 51"/>
          <p:cNvSpPr txBox="1"/>
          <p:nvPr/>
        </p:nvSpPr>
        <p:spPr>
          <a:xfrm>
            <a:off x="0" y="27901642"/>
            <a:ext cx="8543109" cy="5016758"/>
          </a:xfrm>
          <a:prstGeom prst="rect">
            <a:avLst/>
          </a:prstGeom>
          <a:noFill/>
        </p:spPr>
        <p:txBody>
          <a:bodyPr wrap="square" rtlCol="0">
            <a:spAutoFit/>
          </a:bodyPr>
          <a:lstStyle/>
          <a:p>
            <a:pPr algn="ctr"/>
            <a:r>
              <a:rPr lang="en-CA" sz="4000" dirty="0" smtClean="0">
                <a:latin typeface="Garamond" panose="02020404030301010803" pitchFamily="18" charset="0"/>
              </a:rPr>
              <a:t>Carbon dioxide (CO</a:t>
            </a:r>
            <a:r>
              <a:rPr lang="en-CA" sz="4000" baseline="-25000" dirty="0" smtClean="0">
                <a:latin typeface="Garamond" panose="02020404030301010803" pitchFamily="18" charset="0"/>
              </a:rPr>
              <a:t>2</a:t>
            </a:r>
            <a:r>
              <a:rPr lang="en-CA" sz="4000" dirty="0" smtClean="0">
                <a:latin typeface="Garamond" panose="02020404030301010803" pitchFamily="18" charset="0"/>
              </a:rPr>
              <a:t>) is a prominent greenhouse gas. It readily dissolves in ocean waters by reacting to form carbonic acid, which quickly raises the water pH causing the ocean water to become more and more acidic. This occurrence becomes more frequent with increasing CO</a:t>
            </a:r>
            <a:r>
              <a:rPr lang="en-CA" sz="4000" baseline="-25000" dirty="0" smtClean="0">
                <a:latin typeface="Garamond" panose="02020404030301010803" pitchFamily="18" charset="0"/>
              </a:rPr>
              <a:t>2</a:t>
            </a:r>
            <a:r>
              <a:rPr lang="en-CA" sz="4000" dirty="0" smtClean="0">
                <a:latin typeface="Garamond" panose="02020404030301010803" pitchFamily="18" charset="0"/>
              </a:rPr>
              <a:t> concentrations in the atmosphere. </a:t>
            </a:r>
          </a:p>
        </p:txBody>
      </p:sp>
      <p:pic>
        <p:nvPicPr>
          <p:cNvPr id="1040" name="Picture 16" descr="http://green-studies.com/wp-content/uploads/2014/03/North-Pacific-Food-We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0166" y="23795629"/>
            <a:ext cx="8860164" cy="9122771"/>
          </a:xfrm>
          <a:prstGeom prst="rect">
            <a:avLst/>
          </a:prstGeom>
          <a:noFill/>
          <a:ln>
            <a:solidFill>
              <a:schemeClr val="tx1"/>
            </a:solidFill>
          </a:ln>
        </p:spPr>
      </p:pic>
      <p:sp>
        <p:nvSpPr>
          <p:cNvPr id="57" name="TextBox 56"/>
          <p:cNvSpPr txBox="1"/>
          <p:nvPr/>
        </p:nvSpPr>
        <p:spPr>
          <a:xfrm>
            <a:off x="8860166" y="19871384"/>
            <a:ext cx="8860163" cy="3785652"/>
          </a:xfrm>
          <a:prstGeom prst="rect">
            <a:avLst/>
          </a:prstGeom>
          <a:noFill/>
        </p:spPr>
        <p:txBody>
          <a:bodyPr wrap="square" rtlCol="0">
            <a:spAutoFit/>
          </a:bodyPr>
          <a:lstStyle/>
          <a:p>
            <a:pPr algn="ctr"/>
            <a:r>
              <a:rPr lang="en-CA" sz="4000" dirty="0" smtClean="0">
                <a:latin typeface="Garamond" panose="02020404030301010803" pitchFamily="18" charset="0"/>
              </a:rPr>
              <a:t>Ocean Acidification reduces levels of calcium carbonate – an essential chemical building block in the formation of shellfish and coral reefs. Consequently, marine food chains risk total collapse hence threatening the existence their entire marine ecosystem.</a:t>
            </a:r>
          </a:p>
        </p:txBody>
      </p:sp>
      <p:sp>
        <p:nvSpPr>
          <p:cNvPr id="43" name="Oval 42"/>
          <p:cNvSpPr/>
          <p:nvPr/>
        </p:nvSpPr>
        <p:spPr>
          <a:xfrm>
            <a:off x="15074168" y="27550226"/>
            <a:ext cx="2591924" cy="2156603"/>
          </a:xfrm>
          <a:prstGeom prst="ellipse">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C00000"/>
              </a:solidFill>
            </a:endParaRPr>
          </a:p>
        </p:txBody>
      </p:sp>
      <p:sp>
        <p:nvSpPr>
          <p:cNvPr id="59" name="TextBox 58"/>
          <p:cNvSpPr txBox="1"/>
          <p:nvPr/>
        </p:nvSpPr>
        <p:spPr>
          <a:xfrm>
            <a:off x="3" y="18855721"/>
            <a:ext cx="17720326" cy="1015663"/>
          </a:xfrm>
          <a:prstGeom prst="rect">
            <a:avLst/>
          </a:prstGeom>
          <a:noFill/>
        </p:spPr>
        <p:txBody>
          <a:bodyPr wrap="square" rtlCol="0">
            <a:spAutoFit/>
          </a:bodyPr>
          <a:lstStyle/>
          <a:p>
            <a:r>
              <a:rPr lang="en-CA" sz="3000" b="1" i="1" dirty="0" smtClean="0">
                <a:solidFill>
                  <a:srgbClr val="000000"/>
                </a:solidFill>
                <a:latin typeface="Garamond" panose="02020404030301010803" pitchFamily="18" charset="0"/>
              </a:rPr>
              <a:t>NOTE:</a:t>
            </a:r>
            <a:r>
              <a:rPr lang="en-CA" sz="3000" i="1" dirty="0" smtClean="0">
                <a:solidFill>
                  <a:srgbClr val="000000"/>
                </a:solidFill>
                <a:latin typeface="Garamond" panose="02020404030301010803" pitchFamily="18" charset="0"/>
              </a:rPr>
              <a:t> Ocean Acidification and Marine Biodiversity Loss are  among same of the major impacts the current rate of industrial activity could potentially have on the recovering Howe Sound marine ecosystem if left unchecked to meet the Squamish community standards.   </a:t>
            </a:r>
          </a:p>
        </p:txBody>
      </p:sp>
      <p:pic>
        <p:nvPicPr>
          <p:cNvPr id="1026" name="Picture 2" descr="https://farm4.staticflickr.com/3717/12372636165_84995110fa_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98098" y="12631862"/>
            <a:ext cx="3576123" cy="536754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www.sorca.ca/wp-content/uploads/2013/04/120606-Squamish_h0a1307-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16988050" y="19213882"/>
            <a:ext cx="5657633" cy="36375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s://www.maventown.com/wp-content/uploads/2013/02/trekking-in-the-mountains.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98097" y="24077013"/>
            <a:ext cx="3637539" cy="53348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http://images.hellobc.com/mgen/tbccw/production/TBCCWDisplay.ms?img=%2Fgetmedia%2F26a08c62-95c9-42aa-ab30-158035bfa0f2%2FCTC-Whale-Watching.jpg.aspx&amp;tl=1&amp;sID=1&amp;c=public%2Cmax-age%3D172802%2Cpost-check%3D7200%2Cpre-check%3D43200&amp;bid=4_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727580">
            <a:off x="19641638" y="29505238"/>
            <a:ext cx="5703861" cy="33295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http://www.piquenewsmagazine.com/imager/the-eagle-run-area-of-brackendale-was-busy-with-eagle-watchers-on-sunday-j/b/original/2277335/1e99/100_7574.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986567">
            <a:off x="25395146" y="29414886"/>
            <a:ext cx="5628521" cy="35162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http://www.whistlerfishingguides.ca/assets/photogallery/mart%20and%20aaron3.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123720" y="24077013"/>
            <a:ext cx="3382277" cy="53348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16" descr="http://squamishpaddlingclub.com/wp-content/uploads/2011/09/332171_226481140758342_125552427517881_560636_552165493_o.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123720" y="12724893"/>
            <a:ext cx="3407817" cy="527450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42" name="Picture 18" descr="http://www.pangcouver.com/wp-content/uploads/2012/08/P1040063-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123720" y="18203835"/>
            <a:ext cx="3515119" cy="55917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rot="10800000" flipV="1">
            <a:off x="30881279" y="30905834"/>
            <a:ext cx="2037118" cy="2062103"/>
          </a:xfrm>
          <a:prstGeom prst="rect">
            <a:avLst/>
          </a:prstGeom>
        </p:spPr>
        <p:txBody>
          <a:bodyPr wrap="square">
            <a:spAutoFit/>
          </a:bodyPr>
          <a:lstStyle/>
          <a:p>
            <a:r>
              <a:rPr lang="en-US" sz="800" dirty="0" smtClean="0"/>
              <a:t> Sources </a:t>
            </a:r>
          </a:p>
          <a:p>
            <a:r>
              <a:rPr lang="en-US" sz="800" dirty="0" smtClean="0"/>
              <a:t>*http</a:t>
            </a:r>
            <a:r>
              <a:rPr lang="en-US" sz="800" dirty="0"/>
              <a:t>://www.squamishreporter.com/2014/06/07/heavy-industry-and-tourism-dont-mix-says-anti-lng-activist/#.</a:t>
            </a:r>
            <a:r>
              <a:rPr lang="en-US" sz="800" dirty="0" smtClean="0"/>
              <a:t>VRIjo_nF91Y</a:t>
            </a:r>
          </a:p>
          <a:p>
            <a:r>
              <a:rPr lang="en-US" sz="800" dirty="0"/>
              <a:t>*http://</a:t>
            </a:r>
            <a:r>
              <a:rPr lang="en-US" sz="800" dirty="0" smtClean="0"/>
              <a:t>www.gibsonschamber.com/pdf/BCIT-DSF-Study-Aug2014.pdf</a:t>
            </a:r>
          </a:p>
          <a:p>
            <a:r>
              <a:rPr lang="en-US" sz="800" dirty="0"/>
              <a:t>*http://</a:t>
            </a:r>
            <a:r>
              <a:rPr lang="en-US" sz="800" dirty="0" smtClean="0"/>
              <a:t>sustainablehowesound.ca/wp-content/uploads/2013/09/rpt_baseline_howesoundpark_v5_20130731.pdf</a:t>
            </a:r>
          </a:p>
          <a:p>
            <a:r>
              <a:rPr lang="en-US" sz="800" dirty="0"/>
              <a:t>*http://en.wikipedia.org/wiki/Greenhouse_effect</a:t>
            </a:r>
            <a:endParaRPr lang="en-US" sz="800" dirty="0" smtClean="0"/>
          </a:p>
          <a:p>
            <a:r>
              <a:rPr lang="en-US" sz="800" dirty="0" smtClean="0"/>
              <a:t>*All images retrieved from Google IMAGES</a:t>
            </a:r>
          </a:p>
          <a:p>
            <a:r>
              <a:rPr lang="en-US" sz="800" dirty="0"/>
              <a:t>*Shttp://en.wikipedia.org/wiki/Squamish,_British_Columbia</a:t>
            </a:r>
            <a:endParaRPr lang="en-US" sz="800" dirty="0" smtClean="0"/>
          </a:p>
          <a:p>
            <a:r>
              <a:rPr lang="en-US" sz="800" dirty="0"/>
              <a:t>*http://www.hellobc.com/squamish/culture-history.aspx</a:t>
            </a:r>
          </a:p>
        </p:txBody>
      </p:sp>
    </p:spTree>
    <p:extLst>
      <p:ext uri="{BB962C8B-B14F-4D97-AF65-F5344CB8AC3E}">
        <p14:creationId xmlns:p14="http://schemas.microsoft.com/office/powerpoint/2010/main" val="225415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2297</TotalTime>
  <Words>880</Words>
  <Application>Microsoft Office PowerPoint</Application>
  <PresentationFormat>Custom</PresentationFormat>
  <Paragraphs>86</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Calibri Light</vt:lpstr>
      <vt:lpstr>Century Gothic</vt:lpstr>
      <vt:lpstr>Garamond</vt:lpstr>
      <vt:lpstr>Wingdings</vt:lpstr>
      <vt:lpstr>Office Theme</vt:lpstr>
      <vt:lpstr>Howe Sound</vt:lpstr>
      <vt:lpstr>Howe Sound: Past Impacts</vt:lpstr>
      <vt:lpstr>Howe Sound: Present Day</vt:lpstr>
      <vt:lpstr>Howe Sound: Future Outlook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Howe Sound</dc:title>
  <dc:creator>Khoya Craig</dc:creator>
  <cp:lastModifiedBy>Khoya Craig</cp:lastModifiedBy>
  <cp:revision>45</cp:revision>
  <dcterms:created xsi:type="dcterms:W3CDTF">2015-03-20T18:40:00Z</dcterms:created>
  <dcterms:modified xsi:type="dcterms:W3CDTF">2015-03-25T15:56:54Z</dcterms:modified>
</cp:coreProperties>
</file>