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3300"/>
    <a:srgbClr val="008000"/>
    <a:srgbClr val="CC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80" d="100"/>
          <a:sy n="80" d="100"/>
        </p:scale>
        <p:origin x="-1086" y="3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C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CA"/>
          </a:p>
        </p:txBody>
      </p:sp>
      <p:sp>
        <p:nvSpPr>
          <p:cNvPr id="4" name="Date Placeholder 3"/>
          <p:cNvSpPr>
            <a:spLocks noGrp="1"/>
          </p:cNvSpPr>
          <p:nvPr>
            <p:ph type="dt" sz="half" idx="10"/>
          </p:nvPr>
        </p:nvSpPr>
        <p:spPr/>
        <p:txBody>
          <a:bodyPr/>
          <a:lstStyle/>
          <a:p>
            <a:fld id="{15EC842C-0183-483E-9A5A-D37D1267C82F}" type="datetimeFigureOut">
              <a:rPr lang="en-CA" smtClean="0"/>
              <a:t>23/03/2015</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E12D3632-DE8A-43DA-A549-611ED40C1C30}" type="slidenum">
              <a:rPr lang="en-CA" smtClean="0"/>
              <a:t>‹#›</a:t>
            </a:fld>
            <a:endParaRPr lang="en-CA"/>
          </a:p>
        </p:txBody>
      </p:sp>
    </p:spTree>
    <p:extLst>
      <p:ext uri="{BB962C8B-B14F-4D97-AF65-F5344CB8AC3E}">
        <p14:creationId xmlns:p14="http://schemas.microsoft.com/office/powerpoint/2010/main" val="21896468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15EC842C-0183-483E-9A5A-D37D1267C82F}" type="datetimeFigureOut">
              <a:rPr lang="en-CA" smtClean="0"/>
              <a:t>23/03/2015</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E12D3632-DE8A-43DA-A549-611ED40C1C30}" type="slidenum">
              <a:rPr lang="en-CA" smtClean="0"/>
              <a:t>‹#›</a:t>
            </a:fld>
            <a:endParaRPr lang="en-CA"/>
          </a:p>
        </p:txBody>
      </p:sp>
    </p:spTree>
    <p:extLst>
      <p:ext uri="{BB962C8B-B14F-4D97-AF65-F5344CB8AC3E}">
        <p14:creationId xmlns:p14="http://schemas.microsoft.com/office/powerpoint/2010/main" val="12029875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5EC842C-0183-483E-9A5A-D37D1267C82F}" type="datetimeFigureOut">
              <a:rPr lang="en-CA" smtClean="0"/>
              <a:t>23/03/2015</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E12D3632-DE8A-43DA-A549-611ED40C1C30}" type="slidenum">
              <a:rPr lang="en-CA" smtClean="0"/>
              <a:t>‹#›</a:t>
            </a:fld>
            <a:endParaRPr lang="en-CA"/>
          </a:p>
        </p:txBody>
      </p:sp>
    </p:spTree>
    <p:extLst>
      <p:ext uri="{BB962C8B-B14F-4D97-AF65-F5344CB8AC3E}">
        <p14:creationId xmlns:p14="http://schemas.microsoft.com/office/powerpoint/2010/main" val="9246542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Date Placeholder 4"/>
          <p:cNvSpPr>
            <a:spLocks noGrp="1"/>
          </p:cNvSpPr>
          <p:nvPr>
            <p:ph type="dt" sz="half" idx="10"/>
          </p:nvPr>
        </p:nvSpPr>
        <p:spPr/>
        <p:txBody>
          <a:bodyPr/>
          <a:lstStyle/>
          <a:p>
            <a:fld id="{15EC842C-0183-483E-9A5A-D37D1267C82F}" type="datetimeFigureOut">
              <a:rPr lang="en-CA" smtClean="0"/>
              <a:t>23/03/2015</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E12D3632-DE8A-43DA-A549-611ED40C1C30}" type="slidenum">
              <a:rPr lang="en-CA" smtClean="0"/>
              <a:t>‹#›</a:t>
            </a:fld>
            <a:endParaRPr lang="en-CA"/>
          </a:p>
        </p:txBody>
      </p:sp>
    </p:spTree>
    <p:extLst>
      <p:ext uri="{BB962C8B-B14F-4D97-AF65-F5344CB8AC3E}">
        <p14:creationId xmlns:p14="http://schemas.microsoft.com/office/powerpoint/2010/main" val="87698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Date Placeholder 6"/>
          <p:cNvSpPr>
            <a:spLocks noGrp="1"/>
          </p:cNvSpPr>
          <p:nvPr>
            <p:ph type="dt" sz="half" idx="10"/>
          </p:nvPr>
        </p:nvSpPr>
        <p:spPr/>
        <p:txBody>
          <a:bodyPr/>
          <a:lstStyle/>
          <a:p>
            <a:fld id="{15EC842C-0183-483E-9A5A-D37D1267C82F}" type="datetimeFigureOut">
              <a:rPr lang="en-CA" smtClean="0"/>
              <a:t>23/03/2015</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E12D3632-DE8A-43DA-A549-611ED40C1C30}" type="slidenum">
              <a:rPr lang="en-CA" smtClean="0"/>
              <a:t>‹#›</a:t>
            </a:fld>
            <a:endParaRPr lang="en-CA"/>
          </a:p>
        </p:txBody>
      </p:sp>
    </p:spTree>
    <p:extLst>
      <p:ext uri="{BB962C8B-B14F-4D97-AF65-F5344CB8AC3E}">
        <p14:creationId xmlns:p14="http://schemas.microsoft.com/office/powerpoint/2010/main" val="27722738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Date Placeholder 2"/>
          <p:cNvSpPr>
            <a:spLocks noGrp="1"/>
          </p:cNvSpPr>
          <p:nvPr>
            <p:ph type="dt" sz="half" idx="10"/>
          </p:nvPr>
        </p:nvSpPr>
        <p:spPr/>
        <p:txBody>
          <a:bodyPr/>
          <a:lstStyle/>
          <a:p>
            <a:fld id="{15EC842C-0183-483E-9A5A-D37D1267C82F}" type="datetimeFigureOut">
              <a:rPr lang="en-CA" smtClean="0"/>
              <a:t>23/03/2015</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E12D3632-DE8A-43DA-A549-611ED40C1C30}" type="slidenum">
              <a:rPr lang="en-CA" smtClean="0"/>
              <a:t>‹#›</a:t>
            </a:fld>
            <a:endParaRPr lang="en-CA"/>
          </a:p>
        </p:txBody>
      </p:sp>
    </p:spTree>
    <p:extLst>
      <p:ext uri="{BB962C8B-B14F-4D97-AF65-F5344CB8AC3E}">
        <p14:creationId xmlns:p14="http://schemas.microsoft.com/office/powerpoint/2010/main" val="39771007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5EC842C-0183-483E-9A5A-D37D1267C82F}" type="datetimeFigureOut">
              <a:rPr lang="en-CA" smtClean="0"/>
              <a:t>23/03/2015</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E12D3632-DE8A-43DA-A549-611ED40C1C30}" type="slidenum">
              <a:rPr lang="en-CA" smtClean="0"/>
              <a:t>‹#›</a:t>
            </a:fld>
            <a:endParaRPr lang="en-CA"/>
          </a:p>
        </p:txBody>
      </p:sp>
    </p:spTree>
    <p:extLst>
      <p:ext uri="{BB962C8B-B14F-4D97-AF65-F5344CB8AC3E}">
        <p14:creationId xmlns:p14="http://schemas.microsoft.com/office/powerpoint/2010/main" val="22496798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5EC842C-0183-483E-9A5A-D37D1267C82F}" type="datetimeFigureOut">
              <a:rPr lang="en-CA" smtClean="0"/>
              <a:t>23/03/2015</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E12D3632-DE8A-43DA-A549-611ED40C1C30}" type="slidenum">
              <a:rPr lang="en-CA" smtClean="0"/>
              <a:t>‹#›</a:t>
            </a:fld>
            <a:endParaRPr lang="en-CA"/>
          </a:p>
        </p:txBody>
      </p:sp>
    </p:spTree>
    <p:extLst>
      <p:ext uri="{BB962C8B-B14F-4D97-AF65-F5344CB8AC3E}">
        <p14:creationId xmlns:p14="http://schemas.microsoft.com/office/powerpoint/2010/main" val="1498166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5EC842C-0183-483E-9A5A-D37D1267C82F}" type="datetimeFigureOut">
              <a:rPr lang="en-CA" smtClean="0"/>
              <a:t>23/03/2015</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E12D3632-DE8A-43DA-A549-611ED40C1C30}" type="slidenum">
              <a:rPr lang="en-CA" smtClean="0"/>
              <a:t>‹#›</a:t>
            </a:fld>
            <a:endParaRPr lang="en-CA"/>
          </a:p>
        </p:txBody>
      </p:sp>
    </p:spTree>
    <p:extLst>
      <p:ext uri="{BB962C8B-B14F-4D97-AF65-F5344CB8AC3E}">
        <p14:creationId xmlns:p14="http://schemas.microsoft.com/office/powerpoint/2010/main" val="42691742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15EC842C-0183-483E-9A5A-D37D1267C82F}" type="datetimeFigureOut">
              <a:rPr lang="en-CA" smtClean="0"/>
              <a:t>23/03/2015</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E12D3632-DE8A-43DA-A549-611ED40C1C30}" type="slidenum">
              <a:rPr lang="en-CA" smtClean="0"/>
              <a:t>‹#›</a:t>
            </a:fld>
            <a:endParaRPr lang="en-CA"/>
          </a:p>
        </p:txBody>
      </p:sp>
    </p:spTree>
    <p:extLst>
      <p:ext uri="{BB962C8B-B14F-4D97-AF65-F5344CB8AC3E}">
        <p14:creationId xmlns:p14="http://schemas.microsoft.com/office/powerpoint/2010/main" val="26921219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15EC842C-0183-483E-9A5A-D37D1267C82F}" type="datetimeFigureOut">
              <a:rPr lang="en-CA" smtClean="0"/>
              <a:t>23/03/2015</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E12D3632-DE8A-43DA-A549-611ED40C1C30}" type="slidenum">
              <a:rPr lang="en-CA" smtClean="0"/>
              <a:t>‹#›</a:t>
            </a:fld>
            <a:endParaRPr lang="en-CA"/>
          </a:p>
        </p:txBody>
      </p:sp>
    </p:spTree>
    <p:extLst>
      <p:ext uri="{BB962C8B-B14F-4D97-AF65-F5344CB8AC3E}">
        <p14:creationId xmlns:p14="http://schemas.microsoft.com/office/powerpoint/2010/main" val="27751632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C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5EC842C-0183-483E-9A5A-D37D1267C82F}" type="datetimeFigureOut">
              <a:rPr lang="en-CA" smtClean="0"/>
              <a:t>23/03/2015</a:t>
            </a:fld>
            <a:endParaRPr lang="en-C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12D3632-DE8A-43DA-A549-611ED40C1C30}" type="slidenum">
              <a:rPr lang="en-CA" smtClean="0"/>
              <a:t>‹#›</a:t>
            </a:fld>
            <a:endParaRPr lang="en-CA"/>
          </a:p>
        </p:txBody>
      </p:sp>
    </p:spTree>
    <p:extLst>
      <p:ext uri="{BB962C8B-B14F-4D97-AF65-F5344CB8AC3E}">
        <p14:creationId xmlns:p14="http://schemas.microsoft.com/office/powerpoint/2010/main" val="26325317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9.png"/><Relationship Id="rId18" Type="http://schemas.openxmlformats.org/officeDocument/2006/relationships/image" Target="../media/image12.png"/><Relationship Id="rId3" Type="http://schemas.openxmlformats.org/officeDocument/2006/relationships/image" Target="../media/image2.jpeg"/><Relationship Id="rId21" Type="http://schemas.microsoft.com/office/2007/relationships/hdphoto" Target="../media/hdphoto7.wdp"/><Relationship Id="rId7" Type="http://schemas.microsoft.com/office/2007/relationships/hdphoto" Target="../media/hdphoto1.wdp"/><Relationship Id="rId12" Type="http://schemas.microsoft.com/office/2007/relationships/hdphoto" Target="../media/hdphoto3.wdp"/><Relationship Id="rId17" Type="http://schemas.microsoft.com/office/2007/relationships/hdphoto" Target="../media/hdphoto5.wdp"/><Relationship Id="rId2" Type="http://schemas.openxmlformats.org/officeDocument/2006/relationships/image" Target="../media/image1.png"/><Relationship Id="rId16" Type="http://schemas.openxmlformats.org/officeDocument/2006/relationships/image" Target="../media/image11.png"/><Relationship Id="rId20"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8.png"/><Relationship Id="rId5" Type="http://schemas.openxmlformats.org/officeDocument/2006/relationships/image" Target="../media/image4.png"/><Relationship Id="rId15" Type="http://schemas.openxmlformats.org/officeDocument/2006/relationships/image" Target="../media/image10.gif"/><Relationship Id="rId23" Type="http://schemas.microsoft.com/office/2007/relationships/hdphoto" Target="../media/hdphoto8.wdp"/><Relationship Id="rId10" Type="http://schemas.microsoft.com/office/2007/relationships/hdphoto" Target="../media/hdphoto2.wdp"/><Relationship Id="rId19" Type="http://schemas.microsoft.com/office/2007/relationships/hdphoto" Target="../media/hdphoto6.wdp"/><Relationship Id="rId4" Type="http://schemas.openxmlformats.org/officeDocument/2006/relationships/image" Target="../media/image3.jpeg"/><Relationship Id="rId9" Type="http://schemas.openxmlformats.org/officeDocument/2006/relationships/image" Target="../media/image7.png"/><Relationship Id="rId14" Type="http://schemas.microsoft.com/office/2007/relationships/hdphoto" Target="../media/hdphoto4.wdp"/><Relationship Id="rId22"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7" name="Group 346"/>
          <p:cNvGrpSpPr/>
          <p:nvPr/>
        </p:nvGrpSpPr>
        <p:grpSpPr>
          <a:xfrm>
            <a:off x="-324544" y="929277"/>
            <a:ext cx="6548919" cy="292224"/>
            <a:chOff x="-341784" y="908720"/>
            <a:chExt cx="6601662" cy="584448"/>
          </a:xfrm>
        </p:grpSpPr>
        <p:grpSp>
          <p:nvGrpSpPr>
            <p:cNvPr id="348" name="Group 347"/>
            <p:cNvGrpSpPr/>
            <p:nvPr/>
          </p:nvGrpSpPr>
          <p:grpSpPr>
            <a:xfrm>
              <a:off x="-341784" y="1133128"/>
              <a:ext cx="1367136" cy="360040"/>
              <a:chOff x="-341784" y="620688"/>
              <a:chExt cx="1367136" cy="360040"/>
            </a:xfrm>
          </p:grpSpPr>
          <p:sp>
            <p:nvSpPr>
              <p:cNvPr id="370" name="Arc 369"/>
              <p:cNvSpPr/>
              <p:nvPr/>
            </p:nvSpPr>
            <p:spPr>
              <a:xfrm flipV="1">
                <a:off x="-341784" y="620688"/>
                <a:ext cx="683568" cy="360040"/>
              </a:xfrm>
              <a:prstGeom prst="arc">
                <a:avLst/>
              </a:prstGeom>
              <a:ln w="19050">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371" name="Arc 370"/>
              <p:cNvSpPr/>
              <p:nvPr/>
            </p:nvSpPr>
            <p:spPr>
              <a:xfrm flipH="1" flipV="1">
                <a:off x="341784" y="620688"/>
                <a:ext cx="683568" cy="360040"/>
              </a:xfrm>
              <a:prstGeom prst="arc">
                <a:avLst/>
              </a:prstGeom>
              <a:ln w="19050">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grpSp>
        <p:grpSp>
          <p:nvGrpSpPr>
            <p:cNvPr id="349" name="Group 348"/>
            <p:cNvGrpSpPr/>
            <p:nvPr/>
          </p:nvGrpSpPr>
          <p:grpSpPr>
            <a:xfrm>
              <a:off x="254104" y="908720"/>
              <a:ext cx="1665040" cy="584448"/>
              <a:chOff x="-341784" y="620688"/>
              <a:chExt cx="1367136" cy="360040"/>
            </a:xfrm>
          </p:grpSpPr>
          <p:sp>
            <p:nvSpPr>
              <p:cNvPr id="368" name="Arc 367"/>
              <p:cNvSpPr/>
              <p:nvPr/>
            </p:nvSpPr>
            <p:spPr>
              <a:xfrm flipV="1">
                <a:off x="-341784" y="620688"/>
                <a:ext cx="683568" cy="360040"/>
              </a:xfrm>
              <a:prstGeom prst="arc">
                <a:avLst/>
              </a:prstGeom>
              <a:ln w="19050">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369" name="Arc 368"/>
              <p:cNvSpPr/>
              <p:nvPr/>
            </p:nvSpPr>
            <p:spPr>
              <a:xfrm flipH="1" flipV="1">
                <a:off x="341784" y="620688"/>
                <a:ext cx="683568" cy="360040"/>
              </a:xfrm>
              <a:prstGeom prst="arc">
                <a:avLst/>
              </a:prstGeom>
              <a:ln w="19050">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grpSp>
        <p:grpSp>
          <p:nvGrpSpPr>
            <p:cNvPr id="350" name="Group 349"/>
            <p:cNvGrpSpPr/>
            <p:nvPr/>
          </p:nvGrpSpPr>
          <p:grpSpPr>
            <a:xfrm>
              <a:off x="2324848" y="908720"/>
              <a:ext cx="1665040" cy="584448"/>
              <a:chOff x="-341784" y="620688"/>
              <a:chExt cx="1367136" cy="360040"/>
            </a:xfrm>
          </p:grpSpPr>
          <p:sp>
            <p:nvSpPr>
              <p:cNvPr id="366" name="Arc 365"/>
              <p:cNvSpPr/>
              <p:nvPr/>
            </p:nvSpPr>
            <p:spPr>
              <a:xfrm flipV="1">
                <a:off x="-341784" y="620688"/>
                <a:ext cx="683568" cy="360040"/>
              </a:xfrm>
              <a:prstGeom prst="arc">
                <a:avLst/>
              </a:prstGeom>
              <a:ln w="19050">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367" name="Arc 366"/>
              <p:cNvSpPr/>
              <p:nvPr/>
            </p:nvSpPr>
            <p:spPr>
              <a:xfrm flipH="1" flipV="1">
                <a:off x="341784" y="620688"/>
                <a:ext cx="683568" cy="360040"/>
              </a:xfrm>
              <a:prstGeom prst="arc">
                <a:avLst/>
              </a:prstGeom>
              <a:ln w="19050">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grpSp>
        <p:grpSp>
          <p:nvGrpSpPr>
            <p:cNvPr id="351" name="Group 350"/>
            <p:cNvGrpSpPr/>
            <p:nvPr/>
          </p:nvGrpSpPr>
          <p:grpSpPr>
            <a:xfrm>
              <a:off x="3779912" y="908720"/>
              <a:ext cx="1665040" cy="584448"/>
              <a:chOff x="-341784" y="620688"/>
              <a:chExt cx="1367136" cy="360040"/>
            </a:xfrm>
          </p:grpSpPr>
          <p:sp>
            <p:nvSpPr>
              <p:cNvPr id="364" name="Arc 363"/>
              <p:cNvSpPr/>
              <p:nvPr/>
            </p:nvSpPr>
            <p:spPr>
              <a:xfrm flipV="1">
                <a:off x="-341784" y="620688"/>
                <a:ext cx="683568" cy="360040"/>
              </a:xfrm>
              <a:prstGeom prst="arc">
                <a:avLst/>
              </a:prstGeom>
              <a:ln w="19050">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365" name="Arc 364"/>
              <p:cNvSpPr/>
              <p:nvPr/>
            </p:nvSpPr>
            <p:spPr>
              <a:xfrm flipH="1" flipV="1">
                <a:off x="341784" y="620688"/>
                <a:ext cx="683568" cy="360040"/>
              </a:xfrm>
              <a:prstGeom prst="arc">
                <a:avLst/>
              </a:prstGeom>
              <a:ln w="19050">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grpSp>
        <p:grpSp>
          <p:nvGrpSpPr>
            <p:cNvPr id="352" name="Group 351"/>
            <p:cNvGrpSpPr/>
            <p:nvPr/>
          </p:nvGrpSpPr>
          <p:grpSpPr>
            <a:xfrm>
              <a:off x="4594838" y="908720"/>
              <a:ext cx="1665040" cy="584448"/>
              <a:chOff x="-341784" y="620688"/>
              <a:chExt cx="1367136" cy="360040"/>
            </a:xfrm>
          </p:grpSpPr>
          <p:sp>
            <p:nvSpPr>
              <p:cNvPr id="362" name="Arc 361"/>
              <p:cNvSpPr/>
              <p:nvPr/>
            </p:nvSpPr>
            <p:spPr>
              <a:xfrm flipV="1">
                <a:off x="-341784" y="620688"/>
                <a:ext cx="683568" cy="360040"/>
              </a:xfrm>
              <a:prstGeom prst="arc">
                <a:avLst/>
              </a:prstGeom>
              <a:ln w="19050">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363" name="Arc 362"/>
              <p:cNvSpPr/>
              <p:nvPr/>
            </p:nvSpPr>
            <p:spPr>
              <a:xfrm flipH="1" flipV="1">
                <a:off x="341784" y="620688"/>
                <a:ext cx="683568" cy="360040"/>
              </a:xfrm>
              <a:prstGeom prst="arc">
                <a:avLst/>
              </a:prstGeom>
              <a:ln w="19050">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grpSp>
        <p:grpSp>
          <p:nvGrpSpPr>
            <p:cNvPr id="353" name="Group 352"/>
            <p:cNvGrpSpPr/>
            <p:nvPr/>
          </p:nvGrpSpPr>
          <p:grpSpPr>
            <a:xfrm>
              <a:off x="1764704" y="1133128"/>
              <a:ext cx="1367136" cy="360040"/>
              <a:chOff x="-341784" y="620688"/>
              <a:chExt cx="1367136" cy="360040"/>
            </a:xfrm>
          </p:grpSpPr>
          <p:sp>
            <p:nvSpPr>
              <p:cNvPr id="360" name="Arc 359"/>
              <p:cNvSpPr/>
              <p:nvPr/>
            </p:nvSpPr>
            <p:spPr>
              <a:xfrm flipV="1">
                <a:off x="-341784" y="620688"/>
                <a:ext cx="683568" cy="360040"/>
              </a:xfrm>
              <a:prstGeom prst="arc">
                <a:avLst/>
              </a:prstGeom>
              <a:ln w="19050">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361" name="Arc 360"/>
              <p:cNvSpPr/>
              <p:nvPr/>
            </p:nvSpPr>
            <p:spPr>
              <a:xfrm flipH="1" flipV="1">
                <a:off x="341784" y="620688"/>
                <a:ext cx="683568" cy="360040"/>
              </a:xfrm>
              <a:prstGeom prst="arc">
                <a:avLst/>
              </a:prstGeom>
              <a:ln w="19050">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grpSp>
        <p:grpSp>
          <p:nvGrpSpPr>
            <p:cNvPr id="354" name="Group 353"/>
            <p:cNvGrpSpPr/>
            <p:nvPr/>
          </p:nvGrpSpPr>
          <p:grpSpPr>
            <a:xfrm>
              <a:off x="3187646" y="1133128"/>
              <a:ext cx="1367136" cy="360040"/>
              <a:chOff x="-341784" y="620688"/>
              <a:chExt cx="1367136" cy="360040"/>
            </a:xfrm>
          </p:grpSpPr>
          <p:sp>
            <p:nvSpPr>
              <p:cNvPr id="358" name="Arc 357"/>
              <p:cNvSpPr/>
              <p:nvPr/>
            </p:nvSpPr>
            <p:spPr>
              <a:xfrm flipV="1">
                <a:off x="-341784" y="620688"/>
                <a:ext cx="683568" cy="360040"/>
              </a:xfrm>
              <a:prstGeom prst="arc">
                <a:avLst/>
              </a:prstGeom>
              <a:ln w="19050">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359" name="Arc 358"/>
              <p:cNvSpPr/>
              <p:nvPr/>
            </p:nvSpPr>
            <p:spPr>
              <a:xfrm flipH="1" flipV="1">
                <a:off x="341784" y="620688"/>
                <a:ext cx="683568" cy="360040"/>
              </a:xfrm>
              <a:prstGeom prst="arc">
                <a:avLst/>
              </a:prstGeom>
              <a:ln w="19050">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grpSp>
        <p:grpSp>
          <p:nvGrpSpPr>
            <p:cNvPr id="355" name="Group 354"/>
            <p:cNvGrpSpPr/>
            <p:nvPr/>
          </p:nvGrpSpPr>
          <p:grpSpPr>
            <a:xfrm>
              <a:off x="1115616" y="1133128"/>
              <a:ext cx="1367136" cy="360040"/>
              <a:chOff x="-341784" y="620688"/>
              <a:chExt cx="1367136" cy="360040"/>
            </a:xfrm>
          </p:grpSpPr>
          <p:sp>
            <p:nvSpPr>
              <p:cNvPr id="356" name="Arc 355"/>
              <p:cNvSpPr/>
              <p:nvPr/>
            </p:nvSpPr>
            <p:spPr>
              <a:xfrm flipV="1">
                <a:off x="-341784" y="620688"/>
                <a:ext cx="683568" cy="360040"/>
              </a:xfrm>
              <a:prstGeom prst="arc">
                <a:avLst/>
              </a:prstGeom>
              <a:ln w="19050">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357" name="Arc 356"/>
              <p:cNvSpPr/>
              <p:nvPr/>
            </p:nvSpPr>
            <p:spPr>
              <a:xfrm flipH="1" flipV="1">
                <a:off x="341784" y="620688"/>
                <a:ext cx="683568" cy="360040"/>
              </a:xfrm>
              <a:prstGeom prst="arc">
                <a:avLst/>
              </a:prstGeom>
              <a:ln w="19050">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grpSp>
      </p:grpSp>
      <p:sp>
        <p:nvSpPr>
          <p:cNvPr id="2111" name="Freeform 2110"/>
          <p:cNvSpPr/>
          <p:nvPr/>
        </p:nvSpPr>
        <p:spPr>
          <a:xfrm>
            <a:off x="21265" y="1180214"/>
            <a:ext cx="5784112" cy="5645888"/>
          </a:xfrm>
          <a:custGeom>
            <a:avLst/>
            <a:gdLst>
              <a:gd name="connsiteX0" fmla="*/ 0 w 5784112"/>
              <a:gd name="connsiteY0" fmla="*/ 0 h 5645888"/>
              <a:gd name="connsiteX1" fmla="*/ 5784112 w 5784112"/>
              <a:gd name="connsiteY1" fmla="*/ 10633 h 5645888"/>
              <a:gd name="connsiteX2" fmla="*/ 5730949 w 5784112"/>
              <a:gd name="connsiteY2" fmla="*/ 829339 h 5645888"/>
              <a:gd name="connsiteX3" fmla="*/ 5252484 w 5784112"/>
              <a:gd name="connsiteY3" fmla="*/ 818707 h 5645888"/>
              <a:gd name="connsiteX4" fmla="*/ 5007935 w 5784112"/>
              <a:gd name="connsiteY4" fmla="*/ 3296093 h 5645888"/>
              <a:gd name="connsiteX5" fmla="*/ 4752754 w 5784112"/>
              <a:gd name="connsiteY5" fmla="*/ 3285460 h 5645888"/>
              <a:gd name="connsiteX6" fmla="*/ 4572000 w 5784112"/>
              <a:gd name="connsiteY6" fmla="*/ 4816549 h 5645888"/>
              <a:gd name="connsiteX7" fmla="*/ 4338084 w 5784112"/>
              <a:gd name="connsiteY7" fmla="*/ 4827181 h 5645888"/>
              <a:gd name="connsiteX8" fmla="*/ 4189228 w 5784112"/>
              <a:gd name="connsiteY8" fmla="*/ 5635256 h 5645888"/>
              <a:gd name="connsiteX9" fmla="*/ 31898 w 5784112"/>
              <a:gd name="connsiteY9" fmla="*/ 5645888 h 5645888"/>
              <a:gd name="connsiteX10" fmla="*/ 0 w 5784112"/>
              <a:gd name="connsiteY10" fmla="*/ 0 h 5645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784112" h="5645888">
                <a:moveTo>
                  <a:pt x="0" y="0"/>
                </a:moveTo>
                <a:lnTo>
                  <a:pt x="5784112" y="10633"/>
                </a:lnTo>
                <a:lnTo>
                  <a:pt x="5730949" y="829339"/>
                </a:lnTo>
                <a:lnTo>
                  <a:pt x="5252484" y="818707"/>
                </a:lnTo>
                <a:lnTo>
                  <a:pt x="5007935" y="3296093"/>
                </a:lnTo>
                <a:lnTo>
                  <a:pt x="4752754" y="3285460"/>
                </a:lnTo>
                <a:lnTo>
                  <a:pt x="4572000" y="4816549"/>
                </a:lnTo>
                <a:lnTo>
                  <a:pt x="4338084" y="4827181"/>
                </a:lnTo>
                <a:lnTo>
                  <a:pt x="4189228" y="5635256"/>
                </a:lnTo>
                <a:lnTo>
                  <a:pt x="31898" y="5645888"/>
                </a:lnTo>
                <a:lnTo>
                  <a:pt x="0" y="0"/>
                </a:lnTo>
                <a:close/>
              </a:path>
            </a:pathLst>
          </a:custGeom>
          <a:ln>
            <a:solidFill>
              <a:schemeClr val="accent5"/>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CA"/>
          </a:p>
        </p:txBody>
      </p:sp>
      <p:sp>
        <p:nvSpPr>
          <p:cNvPr id="372" name="Rounded Rectangle 371"/>
          <p:cNvSpPr/>
          <p:nvPr/>
        </p:nvSpPr>
        <p:spPr>
          <a:xfrm>
            <a:off x="1403648" y="2492896"/>
            <a:ext cx="1628002" cy="123409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34" name="Freeform 333"/>
          <p:cNvSpPr/>
          <p:nvPr/>
        </p:nvSpPr>
        <p:spPr>
          <a:xfrm>
            <a:off x="4203865" y="1211283"/>
            <a:ext cx="1695005" cy="5640779"/>
          </a:xfrm>
          <a:custGeom>
            <a:avLst/>
            <a:gdLst>
              <a:gd name="connsiteX0" fmla="*/ 1626919 w 1626919"/>
              <a:gd name="connsiteY0" fmla="*/ 5605153 h 5605153"/>
              <a:gd name="connsiteX1" fmla="*/ 0 w 1626919"/>
              <a:gd name="connsiteY1" fmla="*/ 5605153 h 5605153"/>
              <a:gd name="connsiteX2" fmla="*/ 142504 w 1626919"/>
              <a:gd name="connsiteY2" fmla="*/ 4773881 h 5605153"/>
              <a:gd name="connsiteX3" fmla="*/ 403761 w 1626919"/>
              <a:gd name="connsiteY3" fmla="*/ 4762005 h 5605153"/>
              <a:gd name="connsiteX4" fmla="*/ 593766 w 1626919"/>
              <a:gd name="connsiteY4" fmla="*/ 3218213 h 5605153"/>
              <a:gd name="connsiteX5" fmla="*/ 843148 w 1626919"/>
              <a:gd name="connsiteY5" fmla="*/ 3230088 h 5605153"/>
              <a:gd name="connsiteX6" fmla="*/ 1080654 w 1626919"/>
              <a:gd name="connsiteY6" fmla="*/ 760021 h 5605153"/>
              <a:gd name="connsiteX7" fmla="*/ 1579418 w 1626919"/>
              <a:gd name="connsiteY7" fmla="*/ 748146 h 5605153"/>
              <a:gd name="connsiteX8" fmla="*/ 1615044 w 1626919"/>
              <a:gd name="connsiteY8" fmla="*/ 0 h 5605153"/>
              <a:gd name="connsiteX9" fmla="*/ 1626919 w 1626919"/>
              <a:gd name="connsiteY9" fmla="*/ 5605153 h 5605153"/>
              <a:gd name="connsiteX0" fmla="*/ 1626919 w 1626919"/>
              <a:gd name="connsiteY0" fmla="*/ 5605153 h 5605153"/>
              <a:gd name="connsiteX1" fmla="*/ 0 w 1626919"/>
              <a:gd name="connsiteY1" fmla="*/ 5605153 h 5605153"/>
              <a:gd name="connsiteX2" fmla="*/ 142504 w 1626919"/>
              <a:gd name="connsiteY2" fmla="*/ 4773881 h 5605153"/>
              <a:gd name="connsiteX3" fmla="*/ 403761 w 1626919"/>
              <a:gd name="connsiteY3" fmla="*/ 4762005 h 5605153"/>
              <a:gd name="connsiteX4" fmla="*/ 593766 w 1626919"/>
              <a:gd name="connsiteY4" fmla="*/ 3218213 h 5605153"/>
              <a:gd name="connsiteX5" fmla="*/ 843148 w 1626919"/>
              <a:gd name="connsiteY5" fmla="*/ 3230088 h 5605153"/>
              <a:gd name="connsiteX6" fmla="*/ 1080654 w 1626919"/>
              <a:gd name="connsiteY6" fmla="*/ 760021 h 5605153"/>
              <a:gd name="connsiteX7" fmla="*/ 1543792 w 1626919"/>
              <a:gd name="connsiteY7" fmla="*/ 748146 h 5605153"/>
              <a:gd name="connsiteX8" fmla="*/ 1615044 w 1626919"/>
              <a:gd name="connsiteY8" fmla="*/ 0 h 5605153"/>
              <a:gd name="connsiteX9" fmla="*/ 1626919 w 1626919"/>
              <a:gd name="connsiteY9" fmla="*/ 5605153 h 5605153"/>
              <a:gd name="connsiteX0" fmla="*/ 1626919 w 1626919"/>
              <a:gd name="connsiteY0" fmla="*/ 5640779 h 5640779"/>
              <a:gd name="connsiteX1" fmla="*/ 0 w 1626919"/>
              <a:gd name="connsiteY1" fmla="*/ 5640779 h 5640779"/>
              <a:gd name="connsiteX2" fmla="*/ 142504 w 1626919"/>
              <a:gd name="connsiteY2" fmla="*/ 4809507 h 5640779"/>
              <a:gd name="connsiteX3" fmla="*/ 403761 w 1626919"/>
              <a:gd name="connsiteY3" fmla="*/ 4797631 h 5640779"/>
              <a:gd name="connsiteX4" fmla="*/ 593766 w 1626919"/>
              <a:gd name="connsiteY4" fmla="*/ 3253839 h 5640779"/>
              <a:gd name="connsiteX5" fmla="*/ 843148 w 1626919"/>
              <a:gd name="connsiteY5" fmla="*/ 3265714 h 5640779"/>
              <a:gd name="connsiteX6" fmla="*/ 1080654 w 1626919"/>
              <a:gd name="connsiteY6" fmla="*/ 795647 h 5640779"/>
              <a:gd name="connsiteX7" fmla="*/ 1543792 w 1626919"/>
              <a:gd name="connsiteY7" fmla="*/ 783772 h 5640779"/>
              <a:gd name="connsiteX8" fmla="*/ 1603169 w 1626919"/>
              <a:gd name="connsiteY8" fmla="*/ 0 h 5640779"/>
              <a:gd name="connsiteX9" fmla="*/ 1626919 w 1626919"/>
              <a:gd name="connsiteY9" fmla="*/ 5640779 h 5640779"/>
              <a:gd name="connsiteX0" fmla="*/ 1626919 w 1695005"/>
              <a:gd name="connsiteY0" fmla="*/ 5640779 h 5640779"/>
              <a:gd name="connsiteX1" fmla="*/ 0 w 1695005"/>
              <a:gd name="connsiteY1" fmla="*/ 5640779 h 5640779"/>
              <a:gd name="connsiteX2" fmla="*/ 142504 w 1695005"/>
              <a:gd name="connsiteY2" fmla="*/ 4809507 h 5640779"/>
              <a:gd name="connsiteX3" fmla="*/ 403761 w 1695005"/>
              <a:gd name="connsiteY3" fmla="*/ 4797631 h 5640779"/>
              <a:gd name="connsiteX4" fmla="*/ 593766 w 1695005"/>
              <a:gd name="connsiteY4" fmla="*/ 3253839 h 5640779"/>
              <a:gd name="connsiteX5" fmla="*/ 843148 w 1695005"/>
              <a:gd name="connsiteY5" fmla="*/ 3265714 h 5640779"/>
              <a:gd name="connsiteX6" fmla="*/ 1080654 w 1695005"/>
              <a:gd name="connsiteY6" fmla="*/ 795647 h 5640779"/>
              <a:gd name="connsiteX7" fmla="*/ 1543792 w 1695005"/>
              <a:gd name="connsiteY7" fmla="*/ 783772 h 5640779"/>
              <a:gd name="connsiteX8" fmla="*/ 1603169 w 1695005"/>
              <a:gd name="connsiteY8" fmla="*/ 0 h 5640779"/>
              <a:gd name="connsiteX9" fmla="*/ 1626919 w 1695005"/>
              <a:gd name="connsiteY9" fmla="*/ 5640779 h 5640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95005" h="5640779">
                <a:moveTo>
                  <a:pt x="1626919" y="5640779"/>
                </a:moveTo>
                <a:lnTo>
                  <a:pt x="0" y="5640779"/>
                </a:lnTo>
                <a:lnTo>
                  <a:pt x="142504" y="4809507"/>
                </a:lnTo>
                <a:lnTo>
                  <a:pt x="403761" y="4797631"/>
                </a:lnTo>
                <a:lnTo>
                  <a:pt x="593766" y="3253839"/>
                </a:lnTo>
                <a:lnTo>
                  <a:pt x="843148" y="3265714"/>
                </a:lnTo>
                <a:lnTo>
                  <a:pt x="1080654" y="795647"/>
                </a:lnTo>
                <a:lnTo>
                  <a:pt x="1543792" y="783772"/>
                </a:lnTo>
                <a:lnTo>
                  <a:pt x="1603169" y="0"/>
                </a:lnTo>
                <a:cubicBezTo>
                  <a:pt x="1797132" y="1880259"/>
                  <a:pt x="1622961" y="3772395"/>
                  <a:pt x="1626919" y="5640779"/>
                </a:cubicBezTo>
                <a:close/>
              </a:path>
            </a:pathLst>
          </a:custGeom>
          <a:solidFill>
            <a:srgbClr val="993300"/>
          </a:solidFill>
          <a:ln>
            <a:solidFill>
              <a:srgbClr val="99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2053" name="Picture 5" descr="http://www.clker.com/cliparts/Z/c/d/d/b/o/brown-tree-bare-md.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46323" y="-501527"/>
            <a:ext cx="2290172" cy="1711845"/>
          </a:xfrm>
          <a:prstGeom prst="rect">
            <a:avLst/>
          </a:prstGeom>
          <a:noFill/>
          <a:extLst>
            <a:ext uri="{909E8E84-426E-40DD-AFC4-6F175D3DCCD1}">
              <a14:hiddenFill xmlns:a14="http://schemas.microsoft.com/office/drawing/2010/main">
                <a:solidFill>
                  <a:srgbClr val="FFFFFF"/>
                </a:solidFill>
              </a14:hiddenFill>
            </a:ext>
          </a:extLst>
        </p:spPr>
      </p:pic>
      <p:sp>
        <p:nvSpPr>
          <p:cNvPr id="74" name="Rectangle 73"/>
          <p:cNvSpPr/>
          <p:nvPr/>
        </p:nvSpPr>
        <p:spPr>
          <a:xfrm>
            <a:off x="6746323" y="938352"/>
            <a:ext cx="1744352" cy="27196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31" name="Rectangle 330"/>
          <p:cNvSpPr/>
          <p:nvPr/>
        </p:nvSpPr>
        <p:spPr>
          <a:xfrm>
            <a:off x="5822083" y="924786"/>
            <a:ext cx="3275081" cy="5901316"/>
          </a:xfrm>
          <a:prstGeom prst="rect">
            <a:avLst/>
          </a:prstGeom>
          <a:solidFill>
            <a:srgbClr val="993300"/>
          </a:solidFill>
          <a:ln>
            <a:solidFill>
              <a:srgbClr val="99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nvGrpSpPr>
          <p:cNvPr id="180" name="Group 179"/>
          <p:cNvGrpSpPr/>
          <p:nvPr/>
        </p:nvGrpSpPr>
        <p:grpSpPr>
          <a:xfrm>
            <a:off x="4778152" y="4161604"/>
            <a:ext cx="4623392" cy="292224"/>
            <a:chOff x="-341784" y="908720"/>
            <a:chExt cx="6601662" cy="584448"/>
          </a:xfrm>
        </p:grpSpPr>
        <p:grpSp>
          <p:nvGrpSpPr>
            <p:cNvPr id="181" name="Group 180"/>
            <p:cNvGrpSpPr/>
            <p:nvPr/>
          </p:nvGrpSpPr>
          <p:grpSpPr>
            <a:xfrm>
              <a:off x="-341784" y="1133128"/>
              <a:ext cx="1367136" cy="360040"/>
              <a:chOff x="-341784" y="620688"/>
              <a:chExt cx="1367136" cy="360040"/>
            </a:xfrm>
          </p:grpSpPr>
          <p:sp>
            <p:nvSpPr>
              <p:cNvPr id="203" name="Arc 202"/>
              <p:cNvSpPr/>
              <p:nvPr/>
            </p:nvSpPr>
            <p:spPr>
              <a:xfrm flipV="1">
                <a:off x="-341784" y="620688"/>
                <a:ext cx="683568" cy="360040"/>
              </a:xfrm>
              <a:prstGeom prst="arc">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04" name="Arc 203"/>
              <p:cNvSpPr/>
              <p:nvPr/>
            </p:nvSpPr>
            <p:spPr>
              <a:xfrm flipH="1" flipV="1">
                <a:off x="341784" y="620688"/>
                <a:ext cx="683568" cy="360040"/>
              </a:xfrm>
              <a:prstGeom prst="arc">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grpSp>
        <p:grpSp>
          <p:nvGrpSpPr>
            <p:cNvPr id="182" name="Group 181"/>
            <p:cNvGrpSpPr/>
            <p:nvPr/>
          </p:nvGrpSpPr>
          <p:grpSpPr>
            <a:xfrm>
              <a:off x="254104" y="908720"/>
              <a:ext cx="1665040" cy="584448"/>
              <a:chOff x="-341784" y="620688"/>
              <a:chExt cx="1367136" cy="360040"/>
            </a:xfrm>
          </p:grpSpPr>
          <p:sp>
            <p:nvSpPr>
              <p:cNvPr id="201" name="Arc 200"/>
              <p:cNvSpPr/>
              <p:nvPr/>
            </p:nvSpPr>
            <p:spPr>
              <a:xfrm flipV="1">
                <a:off x="-341784" y="620688"/>
                <a:ext cx="683568" cy="360040"/>
              </a:xfrm>
              <a:prstGeom prst="arc">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02" name="Arc 201"/>
              <p:cNvSpPr/>
              <p:nvPr/>
            </p:nvSpPr>
            <p:spPr>
              <a:xfrm flipH="1" flipV="1">
                <a:off x="341784" y="620688"/>
                <a:ext cx="683568" cy="360040"/>
              </a:xfrm>
              <a:prstGeom prst="arc">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grpSp>
        <p:grpSp>
          <p:nvGrpSpPr>
            <p:cNvPr id="183" name="Group 182"/>
            <p:cNvGrpSpPr/>
            <p:nvPr/>
          </p:nvGrpSpPr>
          <p:grpSpPr>
            <a:xfrm>
              <a:off x="2324848" y="908720"/>
              <a:ext cx="1665040" cy="584448"/>
              <a:chOff x="-341784" y="620688"/>
              <a:chExt cx="1367136" cy="360040"/>
            </a:xfrm>
          </p:grpSpPr>
          <p:sp>
            <p:nvSpPr>
              <p:cNvPr id="199" name="Arc 198"/>
              <p:cNvSpPr/>
              <p:nvPr/>
            </p:nvSpPr>
            <p:spPr>
              <a:xfrm flipV="1">
                <a:off x="-341784" y="620688"/>
                <a:ext cx="683568" cy="360040"/>
              </a:xfrm>
              <a:prstGeom prst="arc">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00" name="Arc 199"/>
              <p:cNvSpPr/>
              <p:nvPr/>
            </p:nvSpPr>
            <p:spPr>
              <a:xfrm flipH="1" flipV="1">
                <a:off x="341784" y="620688"/>
                <a:ext cx="683568" cy="360040"/>
              </a:xfrm>
              <a:prstGeom prst="arc">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grpSp>
        <p:grpSp>
          <p:nvGrpSpPr>
            <p:cNvPr id="184" name="Group 183"/>
            <p:cNvGrpSpPr/>
            <p:nvPr/>
          </p:nvGrpSpPr>
          <p:grpSpPr>
            <a:xfrm>
              <a:off x="3779912" y="908720"/>
              <a:ext cx="1665040" cy="584448"/>
              <a:chOff x="-341784" y="620688"/>
              <a:chExt cx="1367136" cy="360040"/>
            </a:xfrm>
          </p:grpSpPr>
          <p:sp>
            <p:nvSpPr>
              <p:cNvPr id="197" name="Arc 196"/>
              <p:cNvSpPr/>
              <p:nvPr/>
            </p:nvSpPr>
            <p:spPr>
              <a:xfrm flipV="1">
                <a:off x="-341784" y="620688"/>
                <a:ext cx="683568" cy="360040"/>
              </a:xfrm>
              <a:prstGeom prst="arc">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98" name="Arc 197"/>
              <p:cNvSpPr/>
              <p:nvPr/>
            </p:nvSpPr>
            <p:spPr>
              <a:xfrm flipH="1" flipV="1">
                <a:off x="341784" y="620688"/>
                <a:ext cx="683568" cy="360040"/>
              </a:xfrm>
              <a:prstGeom prst="arc">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grpSp>
        <p:grpSp>
          <p:nvGrpSpPr>
            <p:cNvPr id="185" name="Group 184"/>
            <p:cNvGrpSpPr/>
            <p:nvPr/>
          </p:nvGrpSpPr>
          <p:grpSpPr>
            <a:xfrm>
              <a:off x="4594838" y="908720"/>
              <a:ext cx="1665040" cy="584448"/>
              <a:chOff x="-341784" y="620688"/>
              <a:chExt cx="1367136" cy="360040"/>
            </a:xfrm>
          </p:grpSpPr>
          <p:sp>
            <p:nvSpPr>
              <p:cNvPr id="195" name="Arc 194"/>
              <p:cNvSpPr/>
              <p:nvPr/>
            </p:nvSpPr>
            <p:spPr>
              <a:xfrm flipV="1">
                <a:off x="-341784" y="620688"/>
                <a:ext cx="683568" cy="360040"/>
              </a:xfrm>
              <a:prstGeom prst="arc">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96" name="Arc 195"/>
              <p:cNvSpPr/>
              <p:nvPr/>
            </p:nvSpPr>
            <p:spPr>
              <a:xfrm flipH="1" flipV="1">
                <a:off x="341784" y="620688"/>
                <a:ext cx="683568" cy="360040"/>
              </a:xfrm>
              <a:prstGeom prst="arc">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grpSp>
        <p:grpSp>
          <p:nvGrpSpPr>
            <p:cNvPr id="186" name="Group 185"/>
            <p:cNvGrpSpPr/>
            <p:nvPr/>
          </p:nvGrpSpPr>
          <p:grpSpPr>
            <a:xfrm>
              <a:off x="1764704" y="1133128"/>
              <a:ext cx="1367136" cy="360040"/>
              <a:chOff x="-341784" y="620688"/>
              <a:chExt cx="1367136" cy="360040"/>
            </a:xfrm>
          </p:grpSpPr>
          <p:sp>
            <p:nvSpPr>
              <p:cNvPr id="193" name="Arc 192"/>
              <p:cNvSpPr/>
              <p:nvPr/>
            </p:nvSpPr>
            <p:spPr>
              <a:xfrm flipV="1">
                <a:off x="-341784" y="620688"/>
                <a:ext cx="683568" cy="360040"/>
              </a:xfrm>
              <a:prstGeom prst="arc">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94" name="Arc 193"/>
              <p:cNvSpPr/>
              <p:nvPr/>
            </p:nvSpPr>
            <p:spPr>
              <a:xfrm flipH="1" flipV="1">
                <a:off x="341784" y="620688"/>
                <a:ext cx="683568" cy="360040"/>
              </a:xfrm>
              <a:prstGeom prst="arc">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grpSp>
        <p:grpSp>
          <p:nvGrpSpPr>
            <p:cNvPr id="187" name="Group 186"/>
            <p:cNvGrpSpPr/>
            <p:nvPr/>
          </p:nvGrpSpPr>
          <p:grpSpPr>
            <a:xfrm>
              <a:off x="3187646" y="1133128"/>
              <a:ext cx="1367136" cy="360040"/>
              <a:chOff x="-341784" y="620688"/>
              <a:chExt cx="1367136" cy="360040"/>
            </a:xfrm>
          </p:grpSpPr>
          <p:sp>
            <p:nvSpPr>
              <p:cNvPr id="191" name="Arc 190"/>
              <p:cNvSpPr/>
              <p:nvPr/>
            </p:nvSpPr>
            <p:spPr>
              <a:xfrm flipV="1">
                <a:off x="-341784" y="620688"/>
                <a:ext cx="683568" cy="360040"/>
              </a:xfrm>
              <a:prstGeom prst="arc">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92" name="Arc 191"/>
              <p:cNvSpPr/>
              <p:nvPr/>
            </p:nvSpPr>
            <p:spPr>
              <a:xfrm flipH="1" flipV="1">
                <a:off x="341784" y="620688"/>
                <a:ext cx="683568" cy="360040"/>
              </a:xfrm>
              <a:prstGeom prst="arc">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grpSp>
        <p:grpSp>
          <p:nvGrpSpPr>
            <p:cNvPr id="188" name="Group 187"/>
            <p:cNvGrpSpPr/>
            <p:nvPr/>
          </p:nvGrpSpPr>
          <p:grpSpPr>
            <a:xfrm>
              <a:off x="1115616" y="1133128"/>
              <a:ext cx="1367136" cy="360040"/>
              <a:chOff x="-341784" y="620688"/>
              <a:chExt cx="1367136" cy="360040"/>
            </a:xfrm>
          </p:grpSpPr>
          <p:sp>
            <p:nvSpPr>
              <p:cNvPr id="189" name="Arc 188"/>
              <p:cNvSpPr/>
              <p:nvPr/>
            </p:nvSpPr>
            <p:spPr>
              <a:xfrm flipV="1">
                <a:off x="-341784" y="620688"/>
                <a:ext cx="683568" cy="360040"/>
              </a:xfrm>
              <a:prstGeom prst="arc">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90" name="Arc 189"/>
              <p:cNvSpPr/>
              <p:nvPr/>
            </p:nvSpPr>
            <p:spPr>
              <a:xfrm flipH="1" flipV="1">
                <a:off x="341784" y="620688"/>
                <a:ext cx="683568" cy="360040"/>
              </a:xfrm>
              <a:prstGeom prst="arc">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grpSp>
      </p:grpSp>
      <p:grpSp>
        <p:nvGrpSpPr>
          <p:cNvPr id="155" name="Group 154"/>
          <p:cNvGrpSpPr/>
          <p:nvPr/>
        </p:nvGrpSpPr>
        <p:grpSpPr>
          <a:xfrm>
            <a:off x="5552422" y="1719167"/>
            <a:ext cx="3799796" cy="292224"/>
            <a:chOff x="-341784" y="908720"/>
            <a:chExt cx="6601662" cy="584448"/>
          </a:xfrm>
        </p:grpSpPr>
        <p:grpSp>
          <p:nvGrpSpPr>
            <p:cNvPr id="156" name="Group 155"/>
            <p:cNvGrpSpPr/>
            <p:nvPr/>
          </p:nvGrpSpPr>
          <p:grpSpPr>
            <a:xfrm>
              <a:off x="-341784" y="1133128"/>
              <a:ext cx="1367136" cy="360040"/>
              <a:chOff x="-341784" y="620688"/>
              <a:chExt cx="1367136" cy="360040"/>
            </a:xfrm>
          </p:grpSpPr>
          <p:sp>
            <p:nvSpPr>
              <p:cNvPr id="178" name="Arc 177"/>
              <p:cNvSpPr/>
              <p:nvPr/>
            </p:nvSpPr>
            <p:spPr>
              <a:xfrm flipV="1">
                <a:off x="-341784" y="620688"/>
                <a:ext cx="683568" cy="360040"/>
              </a:xfrm>
              <a:prstGeom prst="arc">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79" name="Arc 178"/>
              <p:cNvSpPr/>
              <p:nvPr/>
            </p:nvSpPr>
            <p:spPr>
              <a:xfrm flipH="1" flipV="1">
                <a:off x="341784" y="620688"/>
                <a:ext cx="683568" cy="360040"/>
              </a:xfrm>
              <a:prstGeom prst="arc">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grpSp>
        <p:grpSp>
          <p:nvGrpSpPr>
            <p:cNvPr id="157" name="Group 156"/>
            <p:cNvGrpSpPr/>
            <p:nvPr/>
          </p:nvGrpSpPr>
          <p:grpSpPr>
            <a:xfrm>
              <a:off x="254104" y="908720"/>
              <a:ext cx="1665040" cy="584448"/>
              <a:chOff x="-341784" y="620688"/>
              <a:chExt cx="1367136" cy="360040"/>
            </a:xfrm>
          </p:grpSpPr>
          <p:sp>
            <p:nvSpPr>
              <p:cNvPr id="176" name="Arc 175"/>
              <p:cNvSpPr/>
              <p:nvPr/>
            </p:nvSpPr>
            <p:spPr>
              <a:xfrm flipV="1">
                <a:off x="-341784" y="620688"/>
                <a:ext cx="683568" cy="360040"/>
              </a:xfrm>
              <a:prstGeom prst="arc">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77" name="Arc 176"/>
              <p:cNvSpPr/>
              <p:nvPr/>
            </p:nvSpPr>
            <p:spPr>
              <a:xfrm flipH="1" flipV="1">
                <a:off x="341784" y="620688"/>
                <a:ext cx="683568" cy="360040"/>
              </a:xfrm>
              <a:prstGeom prst="arc">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grpSp>
        <p:grpSp>
          <p:nvGrpSpPr>
            <p:cNvPr id="158" name="Group 157"/>
            <p:cNvGrpSpPr/>
            <p:nvPr/>
          </p:nvGrpSpPr>
          <p:grpSpPr>
            <a:xfrm>
              <a:off x="2324848" y="908720"/>
              <a:ext cx="1665040" cy="584448"/>
              <a:chOff x="-341784" y="620688"/>
              <a:chExt cx="1367136" cy="360040"/>
            </a:xfrm>
          </p:grpSpPr>
          <p:sp>
            <p:nvSpPr>
              <p:cNvPr id="174" name="Arc 173"/>
              <p:cNvSpPr/>
              <p:nvPr/>
            </p:nvSpPr>
            <p:spPr>
              <a:xfrm flipV="1">
                <a:off x="-341784" y="620688"/>
                <a:ext cx="683568" cy="360040"/>
              </a:xfrm>
              <a:prstGeom prst="arc">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75" name="Arc 174"/>
              <p:cNvSpPr/>
              <p:nvPr/>
            </p:nvSpPr>
            <p:spPr>
              <a:xfrm flipH="1" flipV="1">
                <a:off x="341784" y="620688"/>
                <a:ext cx="683568" cy="360040"/>
              </a:xfrm>
              <a:prstGeom prst="arc">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grpSp>
        <p:grpSp>
          <p:nvGrpSpPr>
            <p:cNvPr id="159" name="Group 158"/>
            <p:cNvGrpSpPr/>
            <p:nvPr/>
          </p:nvGrpSpPr>
          <p:grpSpPr>
            <a:xfrm>
              <a:off x="3779912" y="908720"/>
              <a:ext cx="1665040" cy="584448"/>
              <a:chOff x="-341784" y="620688"/>
              <a:chExt cx="1367136" cy="360040"/>
            </a:xfrm>
          </p:grpSpPr>
          <p:sp>
            <p:nvSpPr>
              <p:cNvPr id="172" name="Arc 171"/>
              <p:cNvSpPr/>
              <p:nvPr/>
            </p:nvSpPr>
            <p:spPr>
              <a:xfrm flipV="1">
                <a:off x="-341784" y="620688"/>
                <a:ext cx="683568" cy="360040"/>
              </a:xfrm>
              <a:prstGeom prst="arc">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73" name="Arc 172"/>
              <p:cNvSpPr/>
              <p:nvPr/>
            </p:nvSpPr>
            <p:spPr>
              <a:xfrm flipH="1" flipV="1">
                <a:off x="341784" y="620688"/>
                <a:ext cx="683568" cy="360040"/>
              </a:xfrm>
              <a:prstGeom prst="arc">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grpSp>
        <p:grpSp>
          <p:nvGrpSpPr>
            <p:cNvPr id="160" name="Group 159"/>
            <p:cNvGrpSpPr/>
            <p:nvPr/>
          </p:nvGrpSpPr>
          <p:grpSpPr>
            <a:xfrm>
              <a:off x="4594838" y="908720"/>
              <a:ext cx="1665040" cy="584448"/>
              <a:chOff x="-341784" y="620688"/>
              <a:chExt cx="1367136" cy="360040"/>
            </a:xfrm>
          </p:grpSpPr>
          <p:sp>
            <p:nvSpPr>
              <p:cNvPr id="170" name="Arc 169"/>
              <p:cNvSpPr/>
              <p:nvPr/>
            </p:nvSpPr>
            <p:spPr>
              <a:xfrm flipV="1">
                <a:off x="-341784" y="620688"/>
                <a:ext cx="683568" cy="360040"/>
              </a:xfrm>
              <a:prstGeom prst="arc">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71" name="Arc 170"/>
              <p:cNvSpPr/>
              <p:nvPr/>
            </p:nvSpPr>
            <p:spPr>
              <a:xfrm flipH="1" flipV="1">
                <a:off x="341784" y="620688"/>
                <a:ext cx="683568" cy="360040"/>
              </a:xfrm>
              <a:prstGeom prst="arc">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grpSp>
        <p:grpSp>
          <p:nvGrpSpPr>
            <p:cNvPr id="161" name="Group 160"/>
            <p:cNvGrpSpPr/>
            <p:nvPr/>
          </p:nvGrpSpPr>
          <p:grpSpPr>
            <a:xfrm>
              <a:off x="1764704" y="1133128"/>
              <a:ext cx="1367136" cy="360040"/>
              <a:chOff x="-341784" y="620688"/>
              <a:chExt cx="1367136" cy="360040"/>
            </a:xfrm>
          </p:grpSpPr>
          <p:sp>
            <p:nvSpPr>
              <p:cNvPr id="168" name="Arc 167"/>
              <p:cNvSpPr/>
              <p:nvPr/>
            </p:nvSpPr>
            <p:spPr>
              <a:xfrm flipV="1">
                <a:off x="-341784" y="620688"/>
                <a:ext cx="683568" cy="360040"/>
              </a:xfrm>
              <a:prstGeom prst="arc">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69" name="Arc 168"/>
              <p:cNvSpPr/>
              <p:nvPr/>
            </p:nvSpPr>
            <p:spPr>
              <a:xfrm flipH="1" flipV="1">
                <a:off x="341784" y="620688"/>
                <a:ext cx="683568" cy="360040"/>
              </a:xfrm>
              <a:prstGeom prst="arc">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grpSp>
        <p:grpSp>
          <p:nvGrpSpPr>
            <p:cNvPr id="162" name="Group 161"/>
            <p:cNvGrpSpPr/>
            <p:nvPr/>
          </p:nvGrpSpPr>
          <p:grpSpPr>
            <a:xfrm>
              <a:off x="3187646" y="1133128"/>
              <a:ext cx="1367136" cy="360040"/>
              <a:chOff x="-341784" y="620688"/>
              <a:chExt cx="1367136" cy="360040"/>
            </a:xfrm>
          </p:grpSpPr>
          <p:sp>
            <p:nvSpPr>
              <p:cNvPr id="166" name="Arc 165"/>
              <p:cNvSpPr/>
              <p:nvPr/>
            </p:nvSpPr>
            <p:spPr>
              <a:xfrm flipV="1">
                <a:off x="-341784" y="620688"/>
                <a:ext cx="683568" cy="360040"/>
              </a:xfrm>
              <a:prstGeom prst="arc">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67" name="Arc 166"/>
              <p:cNvSpPr/>
              <p:nvPr/>
            </p:nvSpPr>
            <p:spPr>
              <a:xfrm flipH="1" flipV="1">
                <a:off x="341784" y="620688"/>
                <a:ext cx="683568" cy="360040"/>
              </a:xfrm>
              <a:prstGeom prst="arc">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grpSp>
        <p:grpSp>
          <p:nvGrpSpPr>
            <p:cNvPr id="163" name="Group 162"/>
            <p:cNvGrpSpPr/>
            <p:nvPr/>
          </p:nvGrpSpPr>
          <p:grpSpPr>
            <a:xfrm>
              <a:off x="1115616" y="1133128"/>
              <a:ext cx="1367136" cy="360040"/>
              <a:chOff x="-341784" y="620688"/>
              <a:chExt cx="1367136" cy="360040"/>
            </a:xfrm>
          </p:grpSpPr>
          <p:sp>
            <p:nvSpPr>
              <p:cNvPr id="164" name="Arc 163"/>
              <p:cNvSpPr/>
              <p:nvPr/>
            </p:nvSpPr>
            <p:spPr>
              <a:xfrm flipV="1">
                <a:off x="-341784" y="620688"/>
                <a:ext cx="683568" cy="360040"/>
              </a:xfrm>
              <a:prstGeom prst="arc">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65" name="Arc 164"/>
              <p:cNvSpPr/>
              <p:nvPr/>
            </p:nvSpPr>
            <p:spPr>
              <a:xfrm flipH="1" flipV="1">
                <a:off x="341784" y="620688"/>
                <a:ext cx="683568" cy="360040"/>
              </a:xfrm>
              <a:prstGeom prst="arc">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grpSp>
      </p:grpSp>
      <p:pic>
        <p:nvPicPr>
          <p:cNvPr id="83" name="Picture 3" descr="C:\Users\Owner\Desktop\Year 3\Earth's Climate and Carbon Cycles 23\Shrub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74463" y="445933"/>
            <a:ext cx="324036" cy="468838"/>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C:\Users\Owner\Desktop\Year 3\Earth's Climate and Carbon Cycles 23\Shrub.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56176" y="470442"/>
            <a:ext cx="573935" cy="438277"/>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C:\Users\Owner\Desktop\Year 3\Earth's Climate and Carbon Cycles 23\Shrub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84268" y="455948"/>
            <a:ext cx="324036" cy="468838"/>
          </a:xfrm>
          <a:prstGeom prst="rect">
            <a:avLst/>
          </a:prstGeom>
          <a:noFill/>
          <a:extLst>
            <a:ext uri="{909E8E84-426E-40DD-AFC4-6F175D3DCCD1}">
              <a14:hiddenFill xmlns:a14="http://schemas.microsoft.com/office/drawing/2010/main">
                <a:solidFill>
                  <a:srgbClr val="FFFFFF"/>
                </a:solidFill>
              </a14:hiddenFill>
            </a:ext>
          </a:extLst>
        </p:spPr>
      </p:pic>
      <p:grpSp>
        <p:nvGrpSpPr>
          <p:cNvPr id="73" name="Group 72"/>
          <p:cNvGrpSpPr/>
          <p:nvPr/>
        </p:nvGrpSpPr>
        <p:grpSpPr>
          <a:xfrm>
            <a:off x="-324957" y="885939"/>
            <a:ext cx="6548919" cy="292224"/>
            <a:chOff x="-341784" y="908720"/>
            <a:chExt cx="6601662" cy="584448"/>
          </a:xfrm>
        </p:grpSpPr>
        <p:grpSp>
          <p:nvGrpSpPr>
            <p:cNvPr id="22" name="Group 21"/>
            <p:cNvGrpSpPr/>
            <p:nvPr/>
          </p:nvGrpSpPr>
          <p:grpSpPr>
            <a:xfrm>
              <a:off x="-341784" y="1133128"/>
              <a:ext cx="1367136" cy="360040"/>
              <a:chOff x="-341784" y="620688"/>
              <a:chExt cx="1367136" cy="360040"/>
            </a:xfrm>
          </p:grpSpPr>
          <p:sp>
            <p:nvSpPr>
              <p:cNvPr id="6" name="Arc 5"/>
              <p:cNvSpPr/>
              <p:nvPr/>
            </p:nvSpPr>
            <p:spPr>
              <a:xfrm flipV="1">
                <a:off x="-341784" y="620688"/>
                <a:ext cx="683568" cy="360040"/>
              </a:xfrm>
              <a:prstGeom prst="arc">
                <a:avLst/>
              </a:prstGeom>
              <a:ln w="19050">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4" name="Arc 13"/>
              <p:cNvSpPr/>
              <p:nvPr/>
            </p:nvSpPr>
            <p:spPr>
              <a:xfrm flipH="1" flipV="1">
                <a:off x="341784" y="620688"/>
                <a:ext cx="683568" cy="360040"/>
              </a:xfrm>
              <a:prstGeom prst="arc">
                <a:avLst/>
              </a:prstGeom>
              <a:ln w="19050">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grpSp>
        <p:grpSp>
          <p:nvGrpSpPr>
            <p:cNvPr id="23" name="Group 22"/>
            <p:cNvGrpSpPr/>
            <p:nvPr/>
          </p:nvGrpSpPr>
          <p:grpSpPr>
            <a:xfrm>
              <a:off x="254104" y="908720"/>
              <a:ext cx="1665040" cy="584448"/>
              <a:chOff x="-341784" y="620688"/>
              <a:chExt cx="1367136" cy="360040"/>
            </a:xfrm>
          </p:grpSpPr>
          <p:sp>
            <p:nvSpPr>
              <p:cNvPr id="24" name="Arc 23"/>
              <p:cNvSpPr/>
              <p:nvPr/>
            </p:nvSpPr>
            <p:spPr>
              <a:xfrm flipV="1">
                <a:off x="-341784" y="620688"/>
                <a:ext cx="683568" cy="360040"/>
              </a:xfrm>
              <a:prstGeom prst="arc">
                <a:avLst/>
              </a:prstGeom>
              <a:ln w="19050">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5" name="Arc 24"/>
              <p:cNvSpPr/>
              <p:nvPr/>
            </p:nvSpPr>
            <p:spPr>
              <a:xfrm flipH="1" flipV="1">
                <a:off x="341784" y="620688"/>
                <a:ext cx="683568" cy="360040"/>
              </a:xfrm>
              <a:prstGeom prst="arc">
                <a:avLst/>
              </a:prstGeom>
              <a:ln w="19050">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grpSp>
        <p:grpSp>
          <p:nvGrpSpPr>
            <p:cNvPr id="26" name="Group 25"/>
            <p:cNvGrpSpPr/>
            <p:nvPr/>
          </p:nvGrpSpPr>
          <p:grpSpPr>
            <a:xfrm>
              <a:off x="2324848" y="908720"/>
              <a:ext cx="1665040" cy="584448"/>
              <a:chOff x="-341784" y="620688"/>
              <a:chExt cx="1367136" cy="360040"/>
            </a:xfrm>
          </p:grpSpPr>
          <p:sp>
            <p:nvSpPr>
              <p:cNvPr id="27" name="Arc 26"/>
              <p:cNvSpPr/>
              <p:nvPr/>
            </p:nvSpPr>
            <p:spPr>
              <a:xfrm flipV="1">
                <a:off x="-341784" y="620688"/>
                <a:ext cx="683568" cy="360040"/>
              </a:xfrm>
              <a:prstGeom prst="arc">
                <a:avLst/>
              </a:prstGeom>
              <a:ln w="19050">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8" name="Arc 27"/>
              <p:cNvSpPr/>
              <p:nvPr/>
            </p:nvSpPr>
            <p:spPr>
              <a:xfrm flipH="1" flipV="1">
                <a:off x="341784" y="620688"/>
                <a:ext cx="683568" cy="360040"/>
              </a:xfrm>
              <a:prstGeom prst="arc">
                <a:avLst/>
              </a:prstGeom>
              <a:ln w="19050">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grpSp>
        <p:grpSp>
          <p:nvGrpSpPr>
            <p:cNvPr id="32" name="Group 31"/>
            <p:cNvGrpSpPr/>
            <p:nvPr/>
          </p:nvGrpSpPr>
          <p:grpSpPr>
            <a:xfrm>
              <a:off x="3779912" y="908720"/>
              <a:ext cx="1665040" cy="584448"/>
              <a:chOff x="-341784" y="620688"/>
              <a:chExt cx="1367136" cy="360040"/>
            </a:xfrm>
          </p:grpSpPr>
          <p:sp>
            <p:nvSpPr>
              <p:cNvPr id="33" name="Arc 32"/>
              <p:cNvSpPr/>
              <p:nvPr/>
            </p:nvSpPr>
            <p:spPr>
              <a:xfrm flipV="1">
                <a:off x="-341784" y="620688"/>
                <a:ext cx="683568" cy="360040"/>
              </a:xfrm>
              <a:prstGeom prst="arc">
                <a:avLst/>
              </a:prstGeom>
              <a:ln w="19050">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34" name="Arc 33"/>
              <p:cNvSpPr/>
              <p:nvPr/>
            </p:nvSpPr>
            <p:spPr>
              <a:xfrm flipH="1" flipV="1">
                <a:off x="341784" y="620688"/>
                <a:ext cx="683568" cy="360040"/>
              </a:xfrm>
              <a:prstGeom prst="arc">
                <a:avLst/>
              </a:prstGeom>
              <a:ln w="19050">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grpSp>
        <p:grpSp>
          <p:nvGrpSpPr>
            <p:cNvPr id="35" name="Group 34"/>
            <p:cNvGrpSpPr/>
            <p:nvPr/>
          </p:nvGrpSpPr>
          <p:grpSpPr>
            <a:xfrm>
              <a:off x="4594838" y="908720"/>
              <a:ext cx="1665040" cy="584448"/>
              <a:chOff x="-341784" y="620688"/>
              <a:chExt cx="1367136" cy="360040"/>
            </a:xfrm>
          </p:grpSpPr>
          <p:sp>
            <p:nvSpPr>
              <p:cNvPr id="36" name="Arc 35"/>
              <p:cNvSpPr/>
              <p:nvPr/>
            </p:nvSpPr>
            <p:spPr>
              <a:xfrm flipV="1">
                <a:off x="-341784" y="620688"/>
                <a:ext cx="683568" cy="360040"/>
              </a:xfrm>
              <a:prstGeom prst="arc">
                <a:avLst/>
              </a:prstGeom>
              <a:ln w="19050">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37" name="Arc 36"/>
              <p:cNvSpPr/>
              <p:nvPr/>
            </p:nvSpPr>
            <p:spPr>
              <a:xfrm flipH="1" flipV="1">
                <a:off x="341784" y="620688"/>
                <a:ext cx="683568" cy="360040"/>
              </a:xfrm>
              <a:prstGeom prst="arc">
                <a:avLst/>
              </a:prstGeom>
              <a:ln w="19050">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grpSp>
        <p:grpSp>
          <p:nvGrpSpPr>
            <p:cNvPr id="41" name="Group 40"/>
            <p:cNvGrpSpPr/>
            <p:nvPr/>
          </p:nvGrpSpPr>
          <p:grpSpPr>
            <a:xfrm>
              <a:off x="1764704" y="1133128"/>
              <a:ext cx="1367136" cy="360040"/>
              <a:chOff x="-341784" y="620688"/>
              <a:chExt cx="1367136" cy="360040"/>
            </a:xfrm>
          </p:grpSpPr>
          <p:sp>
            <p:nvSpPr>
              <p:cNvPr id="42" name="Arc 41"/>
              <p:cNvSpPr/>
              <p:nvPr/>
            </p:nvSpPr>
            <p:spPr>
              <a:xfrm flipV="1">
                <a:off x="-341784" y="620688"/>
                <a:ext cx="683568" cy="360040"/>
              </a:xfrm>
              <a:prstGeom prst="arc">
                <a:avLst/>
              </a:prstGeom>
              <a:ln w="19050">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43" name="Arc 42"/>
              <p:cNvSpPr/>
              <p:nvPr/>
            </p:nvSpPr>
            <p:spPr>
              <a:xfrm flipH="1" flipV="1">
                <a:off x="341784" y="620688"/>
                <a:ext cx="683568" cy="360040"/>
              </a:xfrm>
              <a:prstGeom prst="arc">
                <a:avLst/>
              </a:prstGeom>
              <a:ln w="19050">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grpSp>
        <p:grpSp>
          <p:nvGrpSpPr>
            <p:cNvPr id="44" name="Group 43"/>
            <p:cNvGrpSpPr/>
            <p:nvPr/>
          </p:nvGrpSpPr>
          <p:grpSpPr>
            <a:xfrm>
              <a:off x="3187646" y="1133128"/>
              <a:ext cx="1367136" cy="360040"/>
              <a:chOff x="-341784" y="620688"/>
              <a:chExt cx="1367136" cy="360040"/>
            </a:xfrm>
          </p:grpSpPr>
          <p:sp>
            <p:nvSpPr>
              <p:cNvPr id="45" name="Arc 44"/>
              <p:cNvSpPr/>
              <p:nvPr/>
            </p:nvSpPr>
            <p:spPr>
              <a:xfrm flipV="1">
                <a:off x="-341784" y="620688"/>
                <a:ext cx="683568" cy="360040"/>
              </a:xfrm>
              <a:prstGeom prst="arc">
                <a:avLst/>
              </a:prstGeom>
              <a:ln w="19050">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46" name="Arc 45"/>
              <p:cNvSpPr/>
              <p:nvPr/>
            </p:nvSpPr>
            <p:spPr>
              <a:xfrm flipH="1" flipV="1">
                <a:off x="341784" y="620688"/>
                <a:ext cx="683568" cy="360040"/>
              </a:xfrm>
              <a:prstGeom prst="arc">
                <a:avLst/>
              </a:prstGeom>
              <a:ln w="19050">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grpSp>
        <p:grpSp>
          <p:nvGrpSpPr>
            <p:cNvPr id="47" name="Group 46"/>
            <p:cNvGrpSpPr/>
            <p:nvPr/>
          </p:nvGrpSpPr>
          <p:grpSpPr>
            <a:xfrm>
              <a:off x="1115616" y="1133128"/>
              <a:ext cx="1367136" cy="360040"/>
              <a:chOff x="-341784" y="620688"/>
              <a:chExt cx="1367136" cy="360040"/>
            </a:xfrm>
          </p:grpSpPr>
          <p:sp>
            <p:nvSpPr>
              <p:cNvPr id="48" name="Arc 47"/>
              <p:cNvSpPr/>
              <p:nvPr/>
            </p:nvSpPr>
            <p:spPr>
              <a:xfrm flipV="1">
                <a:off x="-341784" y="620688"/>
                <a:ext cx="683568" cy="360040"/>
              </a:xfrm>
              <a:prstGeom prst="arc">
                <a:avLst/>
              </a:prstGeom>
              <a:ln w="19050">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49" name="Arc 48"/>
              <p:cNvSpPr/>
              <p:nvPr/>
            </p:nvSpPr>
            <p:spPr>
              <a:xfrm flipH="1" flipV="1">
                <a:off x="341784" y="620688"/>
                <a:ext cx="683568" cy="360040"/>
              </a:xfrm>
              <a:prstGeom prst="arc">
                <a:avLst/>
              </a:prstGeom>
              <a:ln w="19050">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grpSp>
      </p:grpSp>
      <p:pic>
        <p:nvPicPr>
          <p:cNvPr id="85" name="Picture 2" descr="C:\Users\Owner\Desktop\Year 3\Earth's Climate and Carbon Cycles 23\Shrub.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900528" y="470441"/>
            <a:ext cx="573935" cy="438277"/>
          </a:xfrm>
          <a:prstGeom prst="rect">
            <a:avLst/>
          </a:prstGeom>
          <a:noFill/>
          <a:extLst>
            <a:ext uri="{909E8E84-426E-40DD-AFC4-6F175D3DCCD1}">
              <a14:hiddenFill xmlns:a14="http://schemas.microsoft.com/office/drawing/2010/main">
                <a:solidFill>
                  <a:srgbClr val="FFFFFF"/>
                </a:solidFill>
              </a14:hiddenFill>
            </a:ext>
          </a:extLst>
        </p:spPr>
      </p:pic>
      <p:pic>
        <p:nvPicPr>
          <p:cNvPr id="2055" name="Picture 7" descr="http://images.clipartpanda.com/green-border-clipart-nTBXk6rbc.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742810" y="-308678"/>
            <a:ext cx="1875689" cy="1237955"/>
          </a:xfrm>
          <a:prstGeom prst="rect">
            <a:avLst/>
          </a:prstGeom>
          <a:noFill/>
          <a:extLst>
            <a:ext uri="{909E8E84-426E-40DD-AFC4-6F175D3DCCD1}">
              <a14:hiddenFill xmlns:a14="http://schemas.microsoft.com/office/drawing/2010/main">
                <a:solidFill>
                  <a:srgbClr val="FFFFFF"/>
                </a:solidFill>
              </a14:hiddenFill>
            </a:ext>
          </a:extLst>
        </p:spPr>
      </p:pic>
      <p:pic>
        <p:nvPicPr>
          <p:cNvPr id="87" name="Picture 7" descr="http://images.clipartpanda.com/green-border-clipart-nTBXk6rbc.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flipH="1">
            <a:off x="7452320" y="-308678"/>
            <a:ext cx="1875689" cy="1237955"/>
          </a:xfrm>
          <a:prstGeom prst="rect">
            <a:avLst/>
          </a:prstGeom>
          <a:noFill/>
          <a:extLst>
            <a:ext uri="{909E8E84-426E-40DD-AFC4-6F175D3DCCD1}">
              <a14:hiddenFill xmlns:a14="http://schemas.microsoft.com/office/drawing/2010/main">
                <a:solidFill>
                  <a:srgbClr val="FFFFFF"/>
                </a:solidFill>
              </a14:hiddenFill>
            </a:ext>
          </a:extLst>
        </p:spPr>
      </p:pic>
      <p:sp>
        <p:nvSpPr>
          <p:cNvPr id="88" name="TextBox 87"/>
          <p:cNvSpPr txBox="1"/>
          <p:nvPr/>
        </p:nvSpPr>
        <p:spPr>
          <a:xfrm>
            <a:off x="226638" y="116498"/>
            <a:ext cx="5857530" cy="769441"/>
          </a:xfrm>
          <a:prstGeom prst="rect">
            <a:avLst/>
          </a:prstGeom>
          <a:noFill/>
        </p:spPr>
        <p:txBody>
          <a:bodyPr wrap="square" rtlCol="0">
            <a:spAutoFit/>
          </a:bodyPr>
          <a:lstStyle/>
          <a:p>
            <a:r>
              <a:rPr lang="en-CA" sz="4400" dirty="0" smtClean="0">
                <a:solidFill>
                  <a:schemeClr val="tx2"/>
                </a:solidFill>
                <a:latin typeface="Arial Black" panose="020B0A04020102020204" pitchFamily="34" charset="0"/>
                <a:cs typeface="Arial" panose="020B0604020202020204" pitchFamily="34" charset="0"/>
              </a:rPr>
              <a:t>Marine Food-Web</a:t>
            </a:r>
            <a:endParaRPr lang="en-CA" sz="4400" dirty="0">
              <a:solidFill>
                <a:schemeClr val="tx2"/>
              </a:solidFill>
              <a:latin typeface="Arial Black" panose="020B0A04020102020204" pitchFamily="34" charset="0"/>
              <a:cs typeface="Arial" panose="020B0604020202020204" pitchFamily="34" charset="0"/>
            </a:endParaRPr>
          </a:p>
        </p:txBody>
      </p:sp>
      <p:grpSp>
        <p:nvGrpSpPr>
          <p:cNvPr id="2069" name="Group 2068"/>
          <p:cNvGrpSpPr/>
          <p:nvPr/>
        </p:nvGrpSpPr>
        <p:grpSpPr>
          <a:xfrm>
            <a:off x="-11718" y="1470112"/>
            <a:ext cx="4511710" cy="5585541"/>
            <a:chOff x="-345864" y="1406911"/>
            <a:chExt cx="4511710" cy="5585541"/>
          </a:xfrm>
        </p:grpSpPr>
        <p:pic>
          <p:nvPicPr>
            <p:cNvPr id="99" name="Picture 12" descr="http://www.natgeocreative.com/comp/CUBIC/-BK/1498754.jpg"/>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3067" b="89571" l="9836" r="95902"/>
                      </a14:imgEffect>
                    </a14:imgLayer>
                  </a14:imgProps>
                </a:ext>
                <a:ext uri="{28A0092B-C50C-407E-A947-70E740481C1C}">
                  <a14:useLocalDpi xmlns:a14="http://schemas.microsoft.com/office/drawing/2010/main" val="0"/>
                </a:ext>
              </a:extLst>
            </a:blip>
            <a:srcRect/>
            <a:stretch>
              <a:fillRect/>
            </a:stretch>
          </p:blipFill>
          <p:spPr bwMode="auto">
            <a:xfrm>
              <a:off x="2723783" y="1565599"/>
              <a:ext cx="1442063" cy="962333"/>
            </a:xfrm>
            <a:prstGeom prst="rect">
              <a:avLst/>
            </a:prstGeom>
            <a:noFill/>
            <a:extLst>
              <a:ext uri="{909E8E84-426E-40DD-AFC4-6F175D3DCCD1}">
                <a14:hiddenFill xmlns:a14="http://schemas.microsoft.com/office/drawing/2010/main">
                  <a:solidFill>
                    <a:srgbClr val="FFFFFF"/>
                  </a:solidFill>
                </a14:hiddenFill>
              </a:ext>
            </a:extLst>
          </p:spPr>
        </p:pic>
        <p:pic>
          <p:nvPicPr>
            <p:cNvPr id="89" name="Picture 2" descr="http://test.orcaresearch.org/images/pm006-orca7.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rot="1860000">
              <a:off x="-23738" y="5227651"/>
              <a:ext cx="1505964" cy="1764801"/>
            </a:xfrm>
            <a:prstGeom prst="rect">
              <a:avLst/>
            </a:prstGeom>
            <a:noFill/>
            <a:extLst>
              <a:ext uri="{909E8E84-426E-40DD-AFC4-6F175D3DCCD1}">
                <a14:hiddenFill xmlns:a14="http://schemas.microsoft.com/office/drawing/2010/main">
                  <a:solidFill>
                    <a:srgbClr val="FFFFFF"/>
                  </a:solidFill>
                </a14:hiddenFill>
              </a:ext>
            </a:extLst>
          </p:spPr>
        </p:pic>
        <p:pic>
          <p:nvPicPr>
            <p:cNvPr id="90" name="Picture 3"/>
            <p:cNvPicPr>
              <a:picLocks noChangeAspect="1" noChangeArrowheads="1"/>
            </p:cNvPicPr>
            <p:nvPr/>
          </p:nvPicPr>
          <p:blipFill>
            <a:blip r:embed="rId9" cstate="print">
              <a:extLst>
                <a:ext uri="{BEBA8EAE-BF5A-486C-A8C5-ECC9F3942E4B}">
                  <a14:imgProps xmlns:a14="http://schemas.microsoft.com/office/drawing/2010/main">
                    <a14:imgLayer r:embed="rId10">
                      <a14:imgEffect>
                        <a14:backgroundRemoval t="2575" b="97854" l="3704" r="96970"/>
                      </a14:imgEffect>
                    </a14:imgLayer>
                  </a14:imgProps>
                </a:ext>
                <a:ext uri="{28A0092B-C50C-407E-A947-70E740481C1C}">
                  <a14:useLocalDpi xmlns:a14="http://schemas.microsoft.com/office/drawing/2010/main" val="0"/>
                </a:ext>
              </a:extLst>
            </a:blip>
            <a:srcRect/>
            <a:stretch>
              <a:fillRect/>
            </a:stretch>
          </p:blipFill>
          <p:spPr bwMode="auto">
            <a:xfrm>
              <a:off x="2496555" y="5275488"/>
              <a:ext cx="1237243" cy="9706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0" name="Picture 16" descr="http://www.pac.dfo-mpo.gc.ca/fm-gp/rec/images/species/Salmon/chum.jpg"/>
            <p:cNvPicPr>
              <a:picLocks noChangeAspect="1" noChangeArrowheads="1"/>
            </p:cNvPicPr>
            <p:nvPr/>
          </p:nvPicPr>
          <p:blipFill>
            <a:blip r:embed="rId11" cstate="print">
              <a:extLst>
                <a:ext uri="{BEBA8EAE-BF5A-486C-A8C5-ECC9F3942E4B}">
                  <a14:imgProps xmlns:a14="http://schemas.microsoft.com/office/drawing/2010/main">
                    <a14:imgLayer r:embed="rId12">
                      <a14:imgEffect>
                        <a14:backgroundRemoval t="9091" b="89773" l="0" r="99063"/>
                      </a14:imgEffect>
                    </a14:imgLayer>
                  </a14:imgProps>
                </a:ext>
                <a:ext uri="{28A0092B-C50C-407E-A947-70E740481C1C}">
                  <a14:useLocalDpi xmlns:a14="http://schemas.microsoft.com/office/drawing/2010/main" val="0"/>
                </a:ext>
              </a:extLst>
            </a:blip>
            <a:srcRect/>
            <a:stretch>
              <a:fillRect/>
            </a:stretch>
          </p:blipFill>
          <p:spPr bwMode="auto">
            <a:xfrm>
              <a:off x="-264064" y="4098403"/>
              <a:ext cx="1330370" cy="366591"/>
            </a:xfrm>
            <a:prstGeom prst="rect">
              <a:avLst/>
            </a:prstGeom>
            <a:noFill/>
            <a:extLst>
              <a:ext uri="{909E8E84-426E-40DD-AFC4-6F175D3DCCD1}">
                <a14:hiddenFill xmlns:a14="http://schemas.microsoft.com/office/drawing/2010/main">
                  <a:solidFill>
                    <a:srgbClr val="FFFFFF"/>
                  </a:solidFill>
                </a14:hiddenFill>
              </a:ext>
            </a:extLst>
          </p:spPr>
        </p:pic>
        <p:pic>
          <p:nvPicPr>
            <p:cNvPr id="2057" name="Picture 9" descr="http://us.cdn2.123rf.com/168nwm/madllen/madllen1312/madllen131200393/24397404-dried-seaweed-kelp-set-close-up-isolated-on-white-background.jpg"/>
            <p:cNvPicPr>
              <a:picLocks noChangeAspect="1" noChangeArrowheads="1"/>
            </p:cNvPicPr>
            <p:nvPr/>
          </p:nvPicPr>
          <p:blipFill>
            <a:blip r:embed="rId13">
              <a:extLst>
                <a:ext uri="{BEBA8EAE-BF5A-486C-A8C5-ECC9F3942E4B}">
                  <a14:imgProps xmlns:a14="http://schemas.microsoft.com/office/drawing/2010/main">
                    <a14:imgLayer r:embed="rId14">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104887" y="1406911"/>
              <a:ext cx="1012017" cy="951779"/>
            </a:xfrm>
            <a:prstGeom prst="rect">
              <a:avLst/>
            </a:prstGeom>
            <a:noFill/>
            <a:extLst>
              <a:ext uri="{909E8E84-426E-40DD-AFC4-6F175D3DCCD1}">
                <a14:hiddenFill xmlns:a14="http://schemas.microsoft.com/office/drawing/2010/main">
                  <a:solidFill>
                    <a:srgbClr val="FFFFFF"/>
                  </a:solidFill>
                </a14:hiddenFill>
              </a:ext>
            </a:extLst>
          </p:spPr>
        </p:pic>
        <p:sp>
          <p:nvSpPr>
            <p:cNvPr id="105" name="Right Arrow 104"/>
            <p:cNvSpPr/>
            <p:nvPr/>
          </p:nvSpPr>
          <p:spPr>
            <a:xfrm rot="4013945">
              <a:off x="1827092" y="4632340"/>
              <a:ext cx="1109902" cy="4572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7" name="Right Arrow 106"/>
            <p:cNvSpPr/>
            <p:nvPr/>
          </p:nvSpPr>
          <p:spPr>
            <a:xfrm flipV="1">
              <a:off x="907129" y="1879944"/>
              <a:ext cx="2055917"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8" name="Right Arrow 107"/>
            <p:cNvSpPr/>
            <p:nvPr/>
          </p:nvSpPr>
          <p:spPr>
            <a:xfrm flipH="1">
              <a:off x="1069502" y="4526425"/>
              <a:ext cx="1604182" cy="4572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9" name="Right Arrow 108"/>
            <p:cNvSpPr/>
            <p:nvPr/>
          </p:nvSpPr>
          <p:spPr>
            <a:xfrm rot="8091788">
              <a:off x="2696328" y="2225760"/>
              <a:ext cx="423049" cy="5468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1" name="Right Arrow 110"/>
            <p:cNvSpPr/>
            <p:nvPr/>
          </p:nvSpPr>
          <p:spPr>
            <a:xfrm rot="3471476">
              <a:off x="2552699" y="3847006"/>
              <a:ext cx="579684" cy="5812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2" name="Right Arrow 111"/>
            <p:cNvSpPr/>
            <p:nvPr/>
          </p:nvSpPr>
          <p:spPr>
            <a:xfrm rot="18337835" flipH="1">
              <a:off x="572172" y="3828461"/>
              <a:ext cx="579684" cy="5812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2059" name="Picture 11" descr="http://www.fooduniversity.com/foodu/seafood_c/resources/shellfish/crab/StoneCrab.gif"/>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1213518" y="2501703"/>
              <a:ext cx="556091" cy="449321"/>
            </a:xfrm>
            <a:prstGeom prst="rect">
              <a:avLst/>
            </a:prstGeom>
            <a:noFill/>
            <a:extLst>
              <a:ext uri="{909E8E84-426E-40DD-AFC4-6F175D3DCCD1}">
                <a14:hiddenFill xmlns:a14="http://schemas.microsoft.com/office/drawing/2010/main">
                  <a:solidFill>
                    <a:srgbClr val="FFFFFF"/>
                  </a:solidFill>
                </a14:hiddenFill>
              </a:ext>
            </a:extLst>
          </p:spPr>
        </p:pic>
        <p:sp>
          <p:nvSpPr>
            <p:cNvPr id="114" name="Right Arrow 113"/>
            <p:cNvSpPr/>
            <p:nvPr/>
          </p:nvSpPr>
          <p:spPr>
            <a:xfrm rot="2914673" flipV="1">
              <a:off x="669003" y="2204043"/>
              <a:ext cx="387172" cy="5606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5" name="Right Arrow 114"/>
            <p:cNvSpPr/>
            <p:nvPr/>
          </p:nvSpPr>
          <p:spPr>
            <a:xfrm rot="5400000">
              <a:off x="18697" y="5239108"/>
              <a:ext cx="771291"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6" name="Right Arrow 115"/>
            <p:cNvSpPr/>
            <p:nvPr/>
          </p:nvSpPr>
          <p:spPr>
            <a:xfrm rot="10800000">
              <a:off x="1861590" y="5624333"/>
              <a:ext cx="706806" cy="4572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2060" name="Picture 12"/>
            <p:cNvPicPr>
              <a:picLocks noChangeAspect="1" noChangeArrowheads="1"/>
            </p:cNvPicPr>
            <p:nvPr/>
          </p:nvPicPr>
          <p:blipFill>
            <a:blip r:embed="rId16" cstate="print">
              <a:extLst>
                <a:ext uri="{BEBA8EAE-BF5A-486C-A8C5-ECC9F3942E4B}">
                  <a14:imgProps xmlns:a14="http://schemas.microsoft.com/office/drawing/2010/main">
                    <a14:imgLayer r:embed="rId17">
                      <a14:imgEffect>
                        <a14:backgroundRemoval t="9184" b="89796" l="0" r="98233"/>
                      </a14:imgEffect>
                    </a14:imgLayer>
                  </a14:imgProps>
                </a:ext>
                <a:ext uri="{28A0092B-C50C-407E-A947-70E740481C1C}">
                  <a14:useLocalDpi xmlns:a14="http://schemas.microsoft.com/office/drawing/2010/main" val="0"/>
                </a:ext>
              </a:extLst>
            </a:blip>
            <a:srcRect/>
            <a:stretch>
              <a:fillRect/>
            </a:stretch>
          </p:blipFill>
          <p:spPr bwMode="auto">
            <a:xfrm>
              <a:off x="2932766" y="4111228"/>
              <a:ext cx="1175766" cy="4066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0" name="Right Arrow 119"/>
            <p:cNvSpPr/>
            <p:nvPr/>
          </p:nvSpPr>
          <p:spPr>
            <a:xfrm rot="5400000">
              <a:off x="3179510" y="5092446"/>
              <a:ext cx="677455"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48" name="TextBox 2047"/>
            <p:cNvSpPr txBox="1"/>
            <p:nvPr/>
          </p:nvSpPr>
          <p:spPr>
            <a:xfrm>
              <a:off x="-6383" y="2198144"/>
              <a:ext cx="714491" cy="369332"/>
            </a:xfrm>
            <a:prstGeom prst="rect">
              <a:avLst/>
            </a:prstGeom>
            <a:noFill/>
          </p:spPr>
          <p:txBody>
            <a:bodyPr wrap="none" rtlCol="0">
              <a:spAutoFit/>
            </a:bodyPr>
            <a:lstStyle/>
            <a:p>
              <a:r>
                <a:rPr lang="en-CA" b="1" dirty="0" smtClean="0">
                  <a:solidFill>
                    <a:schemeClr val="tx2">
                      <a:lumMod val="75000"/>
                    </a:schemeClr>
                  </a:solidFill>
                </a:rPr>
                <a:t>Algae</a:t>
              </a:r>
              <a:endParaRPr lang="en-CA" b="1" dirty="0">
                <a:solidFill>
                  <a:schemeClr val="tx2">
                    <a:lumMod val="75000"/>
                  </a:schemeClr>
                </a:solidFill>
              </a:endParaRPr>
            </a:p>
          </p:txBody>
        </p:sp>
        <p:sp>
          <p:nvSpPr>
            <p:cNvPr id="2049" name="TextBox 2048"/>
            <p:cNvSpPr txBox="1"/>
            <p:nvPr/>
          </p:nvSpPr>
          <p:spPr>
            <a:xfrm>
              <a:off x="3130178" y="2069655"/>
              <a:ext cx="1035668" cy="369332"/>
            </a:xfrm>
            <a:prstGeom prst="rect">
              <a:avLst/>
            </a:prstGeom>
            <a:noFill/>
          </p:spPr>
          <p:txBody>
            <a:bodyPr wrap="none" rtlCol="0">
              <a:spAutoFit/>
            </a:bodyPr>
            <a:lstStyle/>
            <a:p>
              <a:r>
                <a:rPr lang="en-CA" b="1" dirty="0" smtClean="0">
                  <a:solidFill>
                    <a:schemeClr val="tx2">
                      <a:lumMod val="75000"/>
                    </a:schemeClr>
                  </a:solidFill>
                </a:rPr>
                <a:t>Plankton</a:t>
              </a:r>
              <a:endParaRPr lang="en-CA" b="1" dirty="0">
                <a:solidFill>
                  <a:schemeClr val="tx2">
                    <a:lumMod val="75000"/>
                  </a:schemeClr>
                </a:solidFill>
              </a:endParaRPr>
            </a:p>
          </p:txBody>
        </p:sp>
        <p:sp>
          <p:nvSpPr>
            <p:cNvPr id="2052" name="TextBox 2051"/>
            <p:cNvSpPr txBox="1"/>
            <p:nvPr/>
          </p:nvSpPr>
          <p:spPr>
            <a:xfrm>
              <a:off x="1217295" y="3627577"/>
              <a:ext cx="1332416" cy="369332"/>
            </a:xfrm>
            <a:prstGeom prst="rect">
              <a:avLst/>
            </a:prstGeom>
            <a:noFill/>
          </p:spPr>
          <p:txBody>
            <a:bodyPr wrap="none" rtlCol="0">
              <a:spAutoFit/>
            </a:bodyPr>
            <a:lstStyle/>
            <a:p>
              <a:r>
                <a:rPr lang="en-CA" b="1" dirty="0" smtClean="0">
                  <a:solidFill>
                    <a:schemeClr val="tx2">
                      <a:lumMod val="75000"/>
                    </a:schemeClr>
                  </a:solidFill>
                </a:rPr>
                <a:t>Crustaceans</a:t>
              </a:r>
              <a:endParaRPr lang="en-CA" b="1" dirty="0">
                <a:solidFill>
                  <a:schemeClr val="tx2">
                    <a:lumMod val="75000"/>
                  </a:schemeClr>
                </a:solidFill>
              </a:endParaRPr>
            </a:p>
          </p:txBody>
        </p:sp>
        <p:sp>
          <p:nvSpPr>
            <p:cNvPr id="2054" name="TextBox 2053"/>
            <p:cNvSpPr txBox="1"/>
            <p:nvPr/>
          </p:nvSpPr>
          <p:spPr>
            <a:xfrm>
              <a:off x="2894136" y="4436627"/>
              <a:ext cx="1136850" cy="369332"/>
            </a:xfrm>
            <a:prstGeom prst="rect">
              <a:avLst/>
            </a:prstGeom>
            <a:noFill/>
          </p:spPr>
          <p:txBody>
            <a:bodyPr wrap="none" rtlCol="0">
              <a:spAutoFit/>
            </a:bodyPr>
            <a:lstStyle/>
            <a:p>
              <a:r>
                <a:rPr lang="en-CA" b="1" dirty="0" smtClean="0">
                  <a:solidFill>
                    <a:schemeClr val="tx2">
                      <a:lumMod val="75000"/>
                    </a:schemeClr>
                  </a:solidFill>
                </a:rPr>
                <a:t>Small Fish</a:t>
              </a:r>
              <a:endParaRPr lang="en-CA" b="1" dirty="0">
                <a:solidFill>
                  <a:schemeClr val="tx2">
                    <a:lumMod val="75000"/>
                  </a:schemeClr>
                </a:solidFill>
              </a:endParaRPr>
            </a:p>
          </p:txBody>
        </p:sp>
        <p:sp>
          <p:nvSpPr>
            <p:cNvPr id="2056" name="TextBox 2055"/>
            <p:cNvSpPr txBox="1"/>
            <p:nvPr/>
          </p:nvSpPr>
          <p:spPr>
            <a:xfrm>
              <a:off x="-345864" y="4407246"/>
              <a:ext cx="1422184" cy="369332"/>
            </a:xfrm>
            <a:prstGeom prst="rect">
              <a:avLst/>
            </a:prstGeom>
            <a:noFill/>
          </p:spPr>
          <p:txBody>
            <a:bodyPr wrap="none" rtlCol="0">
              <a:spAutoFit/>
            </a:bodyPr>
            <a:lstStyle/>
            <a:p>
              <a:r>
                <a:rPr lang="en-CA" b="1" dirty="0" smtClean="0">
                  <a:solidFill>
                    <a:schemeClr val="tx2">
                      <a:lumMod val="75000"/>
                    </a:schemeClr>
                  </a:solidFill>
                </a:rPr>
                <a:t>Medium Fish</a:t>
              </a:r>
              <a:endParaRPr lang="en-CA" b="1" dirty="0">
                <a:solidFill>
                  <a:schemeClr val="tx2">
                    <a:lumMod val="75000"/>
                  </a:schemeClr>
                </a:solidFill>
              </a:endParaRPr>
            </a:p>
          </p:txBody>
        </p:sp>
        <p:sp>
          <p:nvSpPr>
            <p:cNvPr id="2058" name="TextBox 2057"/>
            <p:cNvSpPr txBox="1"/>
            <p:nvPr/>
          </p:nvSpPr>
          <p:spPr>
            <a:xfrm>
              <a:off x="2005606" y="6236827"/>
              <a:ext cx="1997663" cy="369332"/>
            </a:xfrm>
            <a:prstGeom prst="rect">
              <a:avLst/>
            </a:prstGeom>
            <a:noFill/>
          </p:spPr>
          <p:txBody>
            <a:bodyPr wrap="none" rtlCol="0">
              <a:spAutoFit/>
            </a:bodyPr>
            <a:lstStyle/>
            <a:p>
              <a:r>
                <a:rPr lang="en-CA" b="1" dirty="0" smtClean="0">
                  <a:solidFill>
                    <a:schemeClr val="tx2">
                      <a:lumMod val="75000"/>
                    </a:schemeClr>
                  </a:solidFill>
                </a:rPr>
                <a:t>Medium Mammals</a:t>
              </a:r>
              <a:endParaRPr lang="en-CA" b="1" dirty="0">
                <a:solidFill>
                  <a:schemeClr val="tx2">
                    <a:lumMod val="75000"/>
                  </a:schemeClr>
                </a:solidFill>
              </a:endParaRPr>
            </a:p>
          </p:txBody>
        </p:sp>
        <p:sp>
          <p:nvSpPr>
            <p:cNvPr id="2061" name="TextBox 2060"/>
            <p:cNvSpPr txBox="1"/>
            <p:nvPr/>
          </p:nvSpPr>
          <p:spPr>
            <a:xfrm>
              <a:off x="205406" y="6236827"/>
              <a:ext cx="1702325" cy="369332"/>
            </a:xfrm>
            <a:prstGeom prst="rect">
              <a:avLst/>
            </a:prstGeom>
            <a:noFill/>
          </p:spPr>
          <p:txBody>
            <a:bodyPr wrap="none" rtlCol="0">
              <a:spAutoFit/>
            </a:bodyPr>
            <a:lstStyle/>
            <a:p>
              <a:r>
                <a:rPr lang="en-CA" b="1" dirty="0" smtClean="0">
                  <a:solidFill>
                    <a:schemeClr val="tx2">
                      <a:lumMod val="75000"/>
                    </a:schemeClr>
                  </a:solidFill>
                </a:rPr>
                <a:t>Large Mammals</a:t>
              </a:r>
              <a:endParaRPr lang="en-CA" b="1" dirty="0">
                <a:solidFill>
                  <a:schemeClr val="tx2">
                    <a:lumMod val="75000"/>
                  </a:schemeClr>
                </a:solidFill>
              </a:endParaRPr>
            </a:p>
          </p:txBody>
        </p:sp>
      </p:grpSp>
      <p:sp>
        <p:nvSpPr>
          <p:cNvPr id="136" name="Rectangle 135"/>
          <p:cNvSpPr/>
          <p:nvPr/>
        </p:nvSpPr>
        <p:spPr>
          <a:xfrm rot="5400000">
            <a:off x="4560568" y="-4543251"/>
            <a:ext cx="45721" cy="9121140"/>
          </a:xfrm>
          <a:prstGeom prst="rect">
            <a:avLst/>
          </a:prstGeom>
          <a:solidFill>
            <a:srgbClr val="00800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7" name="Rectangle 136"/>
          <p:cNvSpPr/>
          <p:nvPr/>
        </p:nvSpPr>
        <p:spPr>
          <a:xfrm rot="5400000">
            <a:off x="4549139" y="2264235"/>
            <a:ext cx="45719" cy="9144001"/>
          </a:xfrm>
          <a:prstGeom prst="rect">
            <a:avLst/>
          </a:prstGeom>
          <a:solidFill>
            <a:srgbClr val="00800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70" name="TextBox 2069"/>
          <p:cNvSpPr txBox="1"/>
          <p:nvPr/>
        </p:nvSpPr>
        <p:spPr>
          <a:xfrm>
            <a:off x="5884473" y="1336156"/>
            <a:ext cx="3135694" cy="646331"/>
          </a:xfrm>
          <a:prstGeom prst="rect">
            <a:avLst/>
          </a:prstGeom>
          <a:noFill/>
        </p:spPr>
        <p:txBody>
          <a:bodyPr wrap="square" rtlCol="0">
            <a:spAutoFit/>
          </a:bodyPr>
          <a:lstStyle/>
          <a:p>
            <a:r>
              <a:rPr lang="en-CA" sz="900" dirty="0" smtClean="0">
                <a:solidFill>
                  <a:schemeClr val="bg1"/>
                </a:solidFill>
                <a:latin typeface="Times New Roman" panose="02020603050405020304" pitchFamily="18" charset="0"/>
                <a:cs typeface="Times New Roman" panose="02020603050405020304" pitchFamily="18" charset="0"/>
              </a:rPr>
              <a:t>The ocean is a diverse and curious place. The ecosystem within the vast ocean is a sensitive balance. Anything that disturbs one level of the food web, may have severe impacts on all other levels.</a:t>
            </a:r>
            <a:endParaRPr lang="en-CA" sz="900" dirty="0">
              <a:solidFill>
                <a:schemeClr val="bg1"/>
              </a:solidFill>
              <a:latin typeface="Times New Roman" panose="02020603050405020304" pitchFamily="18" charset="0"/>
              <a:cs typeface="Times New Roman" panose="02020603050405020304" pitchFamily="18" charset="0"/>
            </a:endParaRPr>
          </a:p>
        </p:txBody>
      </p:sp>
      <p:sp>
        <p:nvSpPr>
          <p:cNvPr id="2076" name="TextBox 2075"/>
          <p:cNvSpPr txBox="1"/>
          <p:nvPr/>
        </p:nvSpPr>
        <p:spPr>
          <a:xfrm>
            <a:off x="6168613" y="973910"/>
            <a:ext cx="2698175" cy="369332"/>
          </a:xfrm>
          <a:prstGeom prst="rect">
            <a:avLst/>
          </a:prstGeom>
          <a:noFill/>
        </p:spPr>
        <p:txBody>
          <a:bodyPr wrap="none" rtlCol="0">
            <a:spAutoFit/>
          </a:bodyPr>
          <a:lstStyle/>
          <a:p>
            <a:r>
              <a:rPr lang="en-CA" b="1" dirty="0" smtClean="0">
                <a:solidFill>
                  <a:schemeClr val="tx2">
                    <a:lumMod val="40000"/>
                    <a:lumOff val="60000"/>
                  </a:schemeClr>
                </a:solidFill>
                <a:latin typeface="Arial" panose="020B0604020202020204" pitchFamily="34" charset="0"/>
                <a:cs typeface="Arial" panose="020B0604020202020204" pitchFamily="34" charset="0"/>
              </a:rPr>
              <a:t>The Ocean is Sensitive</a:t>
            </a:r>
            <a:endParaRPr lang="en-CA" b="1" dirty="0">
              <a:solidFill>
                <a:schemeClr val="tx2">
                  <a:lumMod val="40000"/>
                  <a:lumOff val="60000"/>
                </a:schemeClr>
              </a:solidFill>
              <a:latin typeface="Arial" panose="020B0604020202020204" pitchFamily="34" charset="0"/>
              <a:cs typeface="Arial" panose="020B0604020202020204" pitchFamily="34" charset="0"/>
            </a:endParaRPr>
          </a:p>
        </p:txBody>
      </p:sp>
      <p:sp>
        <p:nvSpPr>
          <p:cNvPr id="2078" name="TextBox 2077"/>
          <p:cNvSpPr txBox="1"/>
          <p:nvPr/>
        </p:nvSpPr>
        <p:spPr>
          <a:xfrm>
            <a:off x="5580112" y="2042766"/>
            <a:ext cx="3305136" cy="369332"/>
          </a:xfrm>
          <a:prstGeom prst="rect">
            <a:avLst/>
          </a:prstGeom>
          <a:noFill/>
        </p:spPr>
        <p:txBody>
          <a:bodyPr wrap="none" rtlCol="0">
            <a:spAutoFit/>
          </a:bodyPr>
          <a:lstStyle/>
          <a:p>
            <a:r>
              <a:rPr lang="en-CA" b="1" dirty="0" smtClean="0">
                <a:solidFill>
                  <a:schemeClr val="tx2">
                    <a:lumMod val="40000"/>
                    <a:lumOff val="60000"/>
                  </a:schemeClr>
                </a:solidFill>
                <a:latin typeface="Arial" panose="020B0604020202020204" pitchFamily="34" charset="0"/>
                <a:cs typeface="Arial" panose="020B0604020202020204" pitchFamily="34" charset="0"/>
              </a:rPr>
              <a:t>Threats: Ocean Acidification</a:t>
            </a:r>
            <a:endParaRPr lang="en-CA" b="1" dirty="0">
              <a:solidFill>
                <a:schemeClr val="tx2">
                  <a:lumMod val="40000"/>
                  <a:lumOff val="60000"/>
                </a:schemeClr>
              </a:solidFill>
              <a:latin typeface="Arial" panose="020B0604020202020204" pitchFamily="34" charset="0"/>
              <a:cs typeface="Arial" panose="020B0604020202020204" pitchFamily="34" charset="0"/>
            </a:endParaRPr>
          </a:p>
        </p:txBody>
      </p:sp>
      <p:sp>
        <p:nvSpPr>
          <p:cNvPr id="113" name="TextBox 112"/>
          <p:cNvSpPr txBox="1"/>
          <p:nvPr/>
        </p:nvSpPr>
        <p:spPr>
          <a:xfrm>
            <a:off x="5282241" y="2361801"/>
            <a:ext cx="3728089" cy="2200602"/>
          </a:xfrm>
          <a:prstGeom prst="rect">
            <a:avLst/>
          </a:prstGeom>
          <a:noFill/>
        </p:spPr>
        <p:txBody>
          <a:bodyPr wrap="square" rtlCol="0">
            <a:spAutoFit/>
          </a:bodyPr>
          <a:lstStyle/>
          <a:p>
            <a:r>
              <a:rPr lang="en-CA" sz="900" dirty="0" smtClean="0">
                <a:solidFill>
                  <a:schemeClr val="bg1"/>
                </a:solidFill>
                <a:latin typeface="Times New Roman" panose="02020603050405020304" pitchFamily="18" charset="0"/>
                <a:cs typeface="Times New Roman" panose="02020603050405020304" pitchFamily="18" charset="0"/>
              </a:rPr>
              <a:t>Carbon dioxide (CO</a:t>
            </a:r>
            <a:r>
              <a:rPr lang="en-CA" sz="900" baseline="-25000" dirty="0" smtClean="0">
                <a:solidFill>
                  <a:schemeClr val="bg1"/>
                </a:solidFill>
                <a:latin typeface="Times New Roman" panose="02020603050405020304" pitchFamily="18" charset="0"/>
                <a:cs typeface="Times New Roman" panose="02020603050405020304" pitchFamily="18" charset="0"/>
              </a:rPr>
              <a:t>2</a:t>
            </a:r>
            <a:r>
              <a:rPr lang="en-CA" sz="900" dirty="0" smtClean="0">
                <a:solidFill>
                  <a:schemeClr val="bg1"/>
                </a:solidFill>
                <a:latin typeface="Times New Roman" panose="02020603050405020304" pitchFamily="18" charset="0"/>
                <a:cs typeface="Times New Roman" panose="02020603050405020304" pitchFamily="18" charset="0"/>
              </a:rPr>
              <a:t>) in the atmosphere gets absorbed into the oceans. This lowers the pH of the water and makes the water more acidic. As the water gets more acidic, it makes it more difficult for these organisms to survive.</a:t>
            </a:r>
            <a:r>
              <a:rPr lang="en-CA" sz="900" baseline="30000" dirty="0" smtClean="0">
                <a:solidFill>
                  <a:schemeClr val="bg1"/>
                </a:solidFill>
              </a:rPr>
              <a:t>(</a:t>
            </a:r>
            <a:r>
              <a:rPr lang="en-CA" sz="900" baseline="30000" dirty="0">
                <a:solidFill>
                  <a:schemeClr val="bg1"/>
                </a:solidFill>
              </a:rPr>
              <a:t>1)</a:t>
            </a:r>
            <a:endParaRPr lang="en-CA" sz="900" dirty="0" smtClean="0">
              <a:solidFill>
                <a:schemeClr val="bg1"/>
              </a:solidFill>
              <a:latin typeface="Times New Roman" panose="02020603050405020304" pitchFamily="18" charset="0"/>
              <a:cs typeface="Times New Roman" panose="02020603050405020304" pitchFamily="18" charset="0"/>
            </a:endParaRPr>
          </a:p>
          <a:p>
            <a:endParaRPr lang="en-CA" sz="900" b="1" dirty="0" smtClean="0">
              <a:latin typeface="Times New Roman" panose="02020603050405020304" pitchFamily="18" charset="0"/>
              <a:cs typeface="Times New Roman" panose="02020603050405020304" pitchFamily="18" charset="0"/>
            </a:endParaRPr>
          </a:p>
          <a:p>
            <a:r>
              <a:rPr lang="en-CA" sz="900" b="1" dirty="0" smtClean="0">
                <a:solidFill>
                  <a:schemeClr val="bg1"/>
                </a:solidFill>
                <a:latin typeface="Times New Roman" panose="02020603050405020304" pitchFamily="18" charset="0"/>
                <a:cs typeface="Times New Roman" panose="02020603050405020304" pitchFamily="18" charset="0"/>
              </a:rPr>
              <a:t>What exactly does ocean acidification do to organisms? </a:t>
            </a:r>
          </a:p>
          <a:p>
            <a:r>
              <a:rPr lang="en-CA" sz="900" dirty="0" smtClean="0">
                <a:solidFill>
                  <a:schemeClr val="bg1"/>
                </a:solidFill>
                <a:latin typeface="Times New Roman" panose="02020603050405020304" pitchFamily="18" charset="0"/>
                <a:cs typeface="Times New Roman" panose="02020603050405020304" pitchFamily="18" charset="0"/>
              </a:rPr>
              <a:t>The acid in the water dissolves the shells on different organisms like crustaceans. With weaker shells, it decreases their chances of survival. This affects all levels of the food-web in two different ways: </a:t>
            </a:r>
            <a:r>
              <a:rPr lang="en-CA" sz="900" dirty="0">
                <a:solidFill>
                  <a:schemeClr val="bg1"/>
                </a:solidFill>
                <a:latin typeface="Times New Roman" panose="02020603050405020304" pitchFamily="18" charset="0"/>
                <a:cs typeface="Times New Roman" panose="02020603050405020304" pitchFamily="18" charset="0"/>
              </a:rPr>
              <a:t>w</a:t>
            </a:r>
            <a:r>
              <a:rPr lang="en-CA" sz="900" dirty="0" smtClean="0">
                <a:solidFill>
                  <a:schemeClr val="bg1"/>
                </a:solidFill>
                <a:latin typeface="Times New Roman" panose="02020603050405020304" pitchFamily="18" charset="0"/>
                <a:cs typeface="Times New Roman" panose="02020603050405020304" pitchFamily="18" charset="0"/>
              </a:rPr>
              <a:t>ith fewer crustaceans in the ocean, there is less food for other animals. Crustaceans also eat smaller creatures and with their numbers dwindling, there is an over-supply of small organisms, which reduces the amount of phytoplankton and algae in the oceans.</a:t>
            </a:r>
            <a:r>
              <a:rPr lang="en-CA" sz="900" baseline="30000" dirty="0" smtClean="0">
                <a:solidFill>
                  <a:schemeClr val="bg1"/>
                </a:solidFill>
              </a:rPr>
              <a:t> (2)</a:t>
            </a:r>
            <a:r>
              <a:rPr lang="en-CA" sz="900" dirty="0">
                <a:solidFill>
                  <a:schemeClr val="bg1"/>
                </a:solidFill>
                <a:latin typeface="Times New Roman" panose="02020603050405020304" pitchFamily="18" charset="0"/>
                <a:cs typeface="Times New Roman" panose="02020603050405020304" pitchFamily="18" charset="0"/>
              </a:rPr>
              <a:t> </a:t>
            </a:r>
            <a:r>
              <a:rPr lang="en-CA" sz="900" dirty="0" smtClean="0">
                <a:solidFill>
                  <a:schemeClr val="bg1"/>
                </a:solidFill>
                <a:latin typeface="Times New Roman" panose="02020603050405020304" pitchFamily="18" charset="0"/>
                <a:cs typeface="Times New Roman" panose="02020603050405020304" pitchFamily="18" charset="0"/>
              </a:rPr>
              <a:t>Ocean acidification also affects the survival of fish. The acidic waters makes it harder for fish fry to develop, making it more difficult for the fish to become adults and thrive. </a:t>
            </a:r>
            <a:r>
              <a:rPr lang="en-CA" sz="900" baseline="30000" dirty="0" smtClean="0">
                <a:solidFill>
                  <a:schemeClr val="bg1"/>
                </a:solidFill>
              </a:rPr>
              <a:t>(3)</a:t>
            </a:r>
            <a:endParaRPr lang="en-CA" sz="900" dirty="0" smtClean="0">
              <a:latin typeface="Times New Roman" panose="02020603050405020304" pitchFamily="18" charset="0"/>
              <a:cs typeface="Times New Roman" panose="02020603050405020304" pitchFamily="18" charset="0"/>
            </a:endParaRPr>
          </a:p>
          <a:p>
            <a:endParaRPr lang="en-CA" sz="1100" dirty="0" smtClean="0">
              <a:latin typeface="Times New Roman" panose="02020603050405020304" pitchFamily="18" charset="0"/>
              <a:cs typeface="Times New Roman" panose="02020603050405020304" pitchFamily="18" charset="0"/>
            </a:endParaRPr>
          </a:p>
        </p:txBody>
      </p:sp>
      <p:sp>
        <p:nvSpPr>
          <p:cNvPr id="133" name="TextBox 132"/>
          <p:cNvSpPr txBox="1"/>
          <p:nvPr/>
        </p:nvSpPr>
        <p:spPr>
          <a:xfrm>
            <a:off x="5326241" y="4427820"/>
            <a:ext cx="3134191" cy="369332"/>
          </a:xfrm>
          <a:prstGeom prst="rect">
            <a:avLst/>
          </a:prstGeom>
          <a:noFill/>
        </p:spPr>
        <p:txBody>
          <a:bodyPr wrap="none" rtlCol="0">
            <a:spAutoFit/>
          </a:bodyPr>
          <a:lstStyle/>
          <a:p>
            <a:r>
              <a:rPr lang="en-CA" b="1" dirty="0" smtClean="0">
                <a:solidFill>
                  <a:schemeClr val="tx2">
                    <a:lumMod val="40000"/>
                    <a:lumOff val="60000"/>
                  </a:schemeClr>
                </a:solidFill>
                <a:latin typeface="Arial" panose="020B0604020202020204" pitchFamily="34" charset="0"/>
                <a:cs typeface="Arial" panose="020B0604020202020204" pitchFamily="34" charset="0"/>
              </a:rPr>
              <a:t>Solution: What can we do?</a:t>
            </a:r>
            <a:endParaRPr lang="en-CA" b="1" dirty="0">
              <a:solidFill>
                <a:schemeClr val="tx2">
                  <a:lumMod val="40000"/>
                  <a:lumOff val="60000"/>
                </a:schemeClr>
              </a:solidFill>
              <a:latin typeface="Arial" panose="020B0604020202020204" pitchFamily="34" charset="0"/>
              <a:cs typeface="Arial" panose="020B0604020202020204" pitchFamily="34" charset="0"/>
            </a:endParaRPr>
          </a:p>
        </p:txBody>
      </p:sp>
      <p:sp>
        <p:nvSpPr>
          <p:cNvPr id="153" name="TextBox 152"/>
          <p:cNvSpPr txBox="1"/>
          <p:nvPr/>
        </p:nvSpPr>
        <p:spPr>
          <a:xfrm>
            <a:off x="4749288" y="4809926"/>
            <a:ext cx="4347876" cy="1061829"/>
          </a:xfrm>
          <a:prstGeom prst="rect">
            <a:avLst/>
          </a:prstGeom>
          <a:noFill/>
        </p:spPr>
        <p:txBody>
          <a:bodyPr wrap="square" rtlCol="0">
            <a:spAutoFit/>
          </a:bodyPr>
          <a:lstStyle/>
          <a:p>
            <a:r>
              <a:rPr lang="en-CA" sz="900" dirty="0" smtClean="0">
                <a:solidFill>
                  <a:schemeClr val="bg1"/>
                </a:solidFill>
                <a:latin typeface="Times New Roman" panose="02020603050405020304" pitchFamily="18" charset="0"/>
                <a:cs typeface="Times New Roman" panose="02020603050405020304" pitchFamily="18" charset="0"/>
              </a:rPr>
              <a:t>An easy way we can all reduce the amount of </a:t>
            </a:r>
            <a:r>
              <a:rPr lang="en-CA" sz="900" dirty="0" smtClean="0">
                <a:solidFill>
                  <a:schemeClr val="bg1"/>
                </a:solidFill>
                <a:latin typeface="Times New Roman" panose="02020603050405020304" pitchFamily="18" charset="0"/>
                <a:cs typeface="Times New Roman" panose="02020603050405020304" pitchFamily="18" charset="0"/>
              </a:rPr>
              <a:t>CO</a:t>
            </a:r>
            <a:r>
              <a:rPr lang="en-CA" sz="900" baseline="-25000" dirty="0" smtClean="0">
                <a:solidFill>
                  <a:schemeClr val="bg1"/>
                </a:solidFill>
                <a:latin typeface="Times New Roman" panose="02020603050405020304" pitchFamily="18" charset="0"/>
                <a:cs typeface="Times New Roman" panose="02020603050405020304" pitchFamily="18" charset="0"/>
              </a:rPr>
              <a:t>2</a:t>
            </a:r>
            <a:r>
              <a:rPr lang="en-CA" sz="900" dirty="0" smtClean="0">
                <a:solidFill>
                  <a:schemeClr val="bg1"/>
                </a:solidFill>
                <a:latin typeface="Times New Roman" panose="02020603050405020304" pitchFamily="18" charset="0"/>
                <a:cs typeface="Times New Roman" panose="02020603050405020304" pitchFamily="18" charset="0"/>
              </a:rPr>
              <a:t> we put in the atmosphere is to take public transit. Taking the bus in an effective and easy way we can all contribute to slowing down climate change and ocean acidification. Being mindful of our individual carbon footprint is very important, however , the people who can make the biggest difference are those who own businesses. Support the local businesses that minimize their carbon footprint and embrace the environmental movement.  If we all work together, we have the power to  save our oceans.</a:t>
            </a:r>
          </a:p>
        </p:txBody>
      </p:sp>
      <p:grpSp>
        <p:nvGrpSpPr>
          <p:cNvPr id="271" name="Group 270"/>
          <p:cNvGrpSpPr/>
          <p:nvPr/>
        </p:nvGrpSpPr>
        <p:grpSpPr>
          <a:xfrm>
            <a:off x="4332861" y="5704842"/>
            <a:ext cx="5135683" cy="292224"/>
            <a:chOff x="-341784" y="908720"/>
            <a:chExt cx="6601662" cy="584448"/>
          </a:xfrm>
        </p:grpSpPr>
        <p:grpSp>
          <p:nvGrpSpPr>
            <p:cNvPr id="272" name="Group 271"/>
            <p:cNvGrpSpPr/>
            <p:nvPr/>
          </p:nvGrpSpPr>
          <p:grpSpPr>
            <a:xfrm>
              <a:off x="-341784" y="1133128"/>
              <a:ext cx="1367136" cy="360040"/>
              <a:chOff x="-341784" y="620688"/>
              <a:chExt cx="1367136" cy="360040"/>
            </a:xfrm>
          </p:grpSpPr>
          <p:sp>
            <p:nvSpPr>
              <p:cNvPr id="294" name="Arc 293"/>
              <p:cNvSpPr/>
              <p:nvPr/>
            </p:nvSpPr>
            <p:spPr>
              <a:xfrm flipV="1">
                <a:off x="-341784" y="620688"/>
                <a:ext cx="683568" cy="360040"/>
              </a:xfrm>
              <a:prstGeom prst="arc">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95" name="Arc 294"/>
              <p:cNvSpPr/>
              <p:nvPr/>
            </p:nvSpPr>
            <p:spPr>
              <a:xfrm flipH="1" flipV="1">
                <a:off x="341784" y="620688"/>
                <a:ext cx="683568" cy="360040"/>
              </a:xfrm>
              <a:prstGeom prst="arc">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grpSp>
        <p:grpSp>
          <p:nvGrpSpPr>
            <p:cNvPr id="273" name="Group 272"/>
            <p:cNvGrpSpPr/>
            <p:nvPr/>
          </p:nvGrpSpPr>
          <p:grpSpPr>
            <a:xfrm>
              <a:off x="254104" y="908720"/>
              <a:ext cx="1665040" cy="584448"/>
              <a:chOff x="-341784" y="620688"/>
              <a:chExt cx="1367136" cy="360040"/>
            </a:xfrm>
          </p:grpSpPr>
          <p:sp>
            <p:nvSpPr>
              <p:cNvPr id="292" name="Arc 291"/>
              <p:cNvSpPr/>
              <p:nvPr/>
            </p:nvSpPr>
            <p:spPr>
              <a:xfrm flipV="1">
                <a:off x="-341784" y="620688"/>
                <a:ext cx="683568" cy="360040"/>
              </a:xfrm>
              <a:prstGeom prst="arc">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93" name="Arc 292"/>
              <p:cNvSpPr/>
              <p:nvPr/>
            </p:nvSpPr>
            <p:spPr>
              <a:xfrm flipH="1" flipV="1">
                <a:off x="341784" y="620688"/>
                <a:ext cx="683568" cy="360040"/>
              </a:xfrm>
              <a:prstGeom prst="arc">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grpSp>
        <p:grpSp>
          <p:nvGrpSpPr>
            <p:cNvPr id="274" name="Group 273"/>
            <p:cNvGrpSpPr/>
            <p:nvPr/>
          </p:nvGrpSpPr>
          <p:grpSpPr>
            <a:xfrm>
              <a:off x="2324848" y="908720"/>
              <a:ext cx="1665040" cy="584448"/>
              <a:chOff x="-341784" y="620688"/>
              <a:chExt cx="1367136" cy="360040"/>
            </a:xfrm>
          </p:grpSpPr>
          <p:sp>
            <p:nvSpPr>
              <p:cNvPr id="290" name="Arc 289"/>
              <p:cNvSpPr/>
              <p:nvPr/>
            </p:nvSpPr>
            <p:spPr>
              <a:xfrm flipV="1">
                <a:off x="-341784" y="620688"/>
                <a:ext cx="683568" cy="360040"/>
              </a:xfrm>
              <a:prstGeom prst="arc">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91" name="Arc 290"/>
              <p:cNvSpPr/>
              <p:nvPr/>
            </p:nvSpPr>
            <p:spPr>
              <a:xfrm flipH="1" flipV="1">
                <a:off x="341784" y="620688"/>
                <a:ext cx="683568" cy="360040"/>
              </a:xfrm>
              <a:prstGeom prst="arc">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grpSp>
        <p:grpSp>
          <p:nvGrpSpPr>
            <p:cNvPr id="275" name="Group 274"/>
            <p:cNvGrpSpPr/>
            <p:nvPr/>
          </p:nvGrpSpPr>
          <p:grpSpPr>
            <a:xfrm>
              <a:off x="3779912" y="908720"/>
              <a:ext cx="1665040" cy="584448"/>
              <a:chOff x="-341784" y="620688"/>
              <a:chExt cx="1367136" cy="360040"/>
            </a:xfrm>
          </p:grpSpPr>
          <p:sp>
            <p:nvSpPr>
              <p:cNvPr id="288" name="Arc 287"/>
              <p:cNvSpPr/>
              <p:nvPr/>
            </p:nvSpPr>
            <p:spPr>
              <a:xfrm flipV="1">
                <a:off x="-341784" y="620688"/>
                <a:ext cx="683568" cy="360040"/>
              </a:xfrm>
              <a:prstGeom prst="arc">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89" name="Arc 288"/>
              <p:cNvSpPr/>
              <p:nvPr/>
            </p:nvSpPr>
            <p:spPr>
              <a:xfrm flipH="1" flipV="1">
                <a:off x="341784" y="620688"/>
                <a:ext cx="683568" cy="360040"/>
              </a:xfrm>
              <a:prstGeom prst="arc">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grpSp>
        <p:grpSp>
          <p:nvGrpSpPr>
            <p:cNvPr id="276" name="Group 275"/>
            <p:cNvGrpSpPr/>
            <p:nvPr/>
          </p:nvGrpSpPr>
          <p:grpSpPr>
            <a:xfrm>
              <a:off x="4594838" y="908720"/>
              <a:ext cx="1665040" cy="584448"/>
              <a:chOff x="-341784" y="620688"/>
              <a:chExt cx="1367136" cy="360040"/>
            </a:xfrm>
          </p:grpSpPr>
          <p:sp>
            <p:nvSpPr>
              <p:cNvPr id="287" name="Arc 286"/>
              <p:cNvSpPr/>
              <p:nvPr/>
            </p:nvSpPr>
            <p:spPr>
              <a:xfrm flipH="1" flipV="1">
                <a:off x="341784" y="620688"/>
                <a:ext cx="683568" cy="360040"/>
              </a:xfrm>
              <a:prstGeom prst="arc">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86" name="Arc 285"/>
              <p:cNvSpPr/>
              <p:nvPr/>
            </p:nvSpPr>
            <p:spPr>
              <a:xfrm flipV="1">
                <a:off x="-341784" y="620688"/>
                <a:ext cx="683568" cy="360040"/>
              </a:xfrm>
              <a:prstGeom prst="arc">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grpSp>
        <p:grpSp>
          <p:nvGrpSpPr>
            <p:cNvPr id="277" name="Group 276"/>
            <p:cNvGrpSpPr/>
            <p:nvPr/>
          </p:nvGrpSpPr>
          <p:grpSpPr>
            <a:xfrm>
              <a:off x="1764704" y="1133128"/>
              <a:ext cx="1367136" cy="360040"/>
              <a:chOff x="-341784" y="620688"/>
              <a:chExt cx="1367136" cy="360040"/>
            </a:xfrm>
          </p:grpSpPr>
          <p:sp>
            <p:nvSpPr>
              <p:cNvPr id="284" name="Arc 283"/>
              <p:cNvSpPr/>
              <p:nvPr/>
            </p:nvSpPr>
            <p:spPr>
              <a:xfrm flipV="1">
                <a:off x="-341784" y="620688"/>
                <a:ext cx="683568" cy="360040"/>
              </a:xfrm>
              <a:prstGeom prst="arc">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85" name="Arc 284"/>
              <p:cNvSpPr/>
              <p:nvPr/>
            </p:nvSpPr>
            <p:spPr>
              <a:xfrm flipH="1" flipV="1">
                <a:off x="341784" y="620688"/>
                <a:ext cx="683568" cy="360040"/>
              </a:xfrm>
              <a:prstGeom prst="arc">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grpSp>
        <p:grpSp>
          <p:nvGrpSpPr>
            <p:cNvPr id="278" name="Group 277"/>
            <p:cNvGrpSpPr/>
            <p:nvPr/>
          </p:nvGrpSpPr>
          <p:grpSpPr>
            <a:xfrm>
              <a:off x="3187646" y="1133128"/>
              <a:ext cx="1367136" cy="360040"/>
              <a:chOff x="-341784" y="620688"/>
              <a:chExt cx="1367136" cy="360040"/>
            </a:xfrm>
          </p:grpSpPr>
          <p:sp>
            <p:nvSpPr>
              <p:cNvPr id="282" name="Arc 281"/>
              <p:cNvSpPr/>
              <p:nvPr/>
            </p:nvSpPr>
            <p:spPr>
              <a:xfrm flipV="1">
                <a:off x="-341784" y="620688"/>
                <a:ext cx="683568" cy="360040"/>
              </a:xfrm>
              <a:prstGeom prst="arc">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83" name="Arc 282"/>
              <p:cNvSpPr/>
              <p:nvPr/>
            </p:nvSpPr>
            <p:spPr>
              <a:xfrm flipH="1" flipV="1">
                <a:off x="341784" y="620688"/>
                <a:ext cx="683568" cy="360040"/>
              </a:xfrm>
              <a:prstGeom prst="arc">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grpSp>
        <p:grpSp>
          <p:nvGrpSpPr>
            <p:cNvPr id="279" name="Group 278"/>
            <p:cNvGrpSpPr/>
            <p:nvPr/>
          </p:nvGrpSpPr>
          <p:grpSpPr>
            <a:xfrm>
              <a:off x="1115616" y="1133128"/>
              <a:ext cx="1367136" cy="360040"/>
              <a:chOff x="-341784" y="620688"/>
              <a:chExt cx="1367136" cy="360040"/>
            </a:xfrm>
          </p:grpSpPr>
          <p:sp>
            <p:nvSpPr>
              <p:cNvPr id="280" name="Arc 279"/>
              <p:cNvSpPr/>
              <p:nvPr/>
            </p:nvSpPr>
            <p:spPr>
              <a:xfrm flipV="1">
                <a:off x="-341784" y="620688"/>
                <a:ext cx="683568" cy="360040"/>
              </a:xfrm>
              <a:prstGeom prst="arc">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81" name="Arc 280"/>
              <p:cNvSpPr/>
              <p:nvPr/>
            </p:nvSpPr>
            <p:spPr>
              <a:xfrm flipH="1" flipV="1">
                <a:off x="341784" y="620688"/>
                <a:ext cx="683568" cy="360040"/>
              </a:xfrm>
              <a:prstGeom prst="arc">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grpSp>
      </p:grpSp>
      <p:sp>
        <p:nvSpPr>
          <p:cNvPr id="2098" name="TextBox 2097"/>
          <p:cNvSpPr txBox="1"/>
          <p:nvPr/>
        </p:nvSpPr>
        <p:spPr>
          <a:xfrm>
            <a:off x="4365132" y="6036932"/>
            <a:ext cx="2661306" cy="184666"/>
          </a:xfrm>
          <a:prstGeom prst="rect">
            <a:avLst/>
          </a:prstGeom>
          <a:noFill/>
        </p:spPr>
        <p:txBody>
          <a:bodyPr wrap="none" rtlCol="0">
            <a:spAutoFit/>
          </a:bodyPr>
          <a:lstStyle/>
          <a:p>
            <a:r>
              <a:rPr lang="en-CA" sz="600" dirty="0" smtClean="0">
                <a:solidFill>
                  <a:schemeClr val="bg1"/>
                </a:solidFill>
                <a:latin typeface="Times New Roman" panose="02020603050405020304" pitchFamily="18" charset="0"/>
                <a:cs typeface="Times New Roman" panose="02020603050405020304" pitchFamily="18" charset="0"/>
              </a:rPr>
              <a:t>This sign was created by Ricky Souza, Quest University Canada, Class of  2016.</a:t>
            </a:r>
            <a:endParaRPr lang="en-CA" sz="600" dirty="0">
              <a:solidFill>
                <a:schemeClr val="bg1"/>
              </a:solidFill>
              <a:latin typeface="Times New Roman" panose="02020603050405020304" pitchFamily="18" charset="0"/>
              <a:cs typeface="Times New Roman" panose="02020603050405020304" pitchFamily="18" charset="0"/>
            </a:endParaRPr>
          </a:p>
        </p:txBody>
      </p:sp>
      <p:sp>
        <p:nvSpPr>
          <p:cNvPr id="2101" name="TextBox 2100"/>
          <p:cNvSpPr txBox="1"/>
          <p:nvPr/>
        </p:nvSpPr>
        <p:spPr>
          <a:xfrm>
            <a:off x="4369898" y="6173252"/>
            <a:ext cx="441146" cy="184666"/>
          </a:xfrm>
          <a:prstGeom prst="rect">
            <a:avLst/>
          </a:prstGeom>
          <a:noFill/>
        </p:spPr>
        <p:txBody>
          <a:bodyPr wrap="none" rtlCol="0">
            <a:spAutoFit/>
          </a:bodyPr>
          <a:lstStyle/>
          <a:p>
            <a:r>
              <a:rPr lang="en-CA" sz="600" b="1" dirty="0" smtClean="0">
                <a:solidFill>
                  <a:schemeClr val="bg1"/>
                </a:solidFill>
                <a:latin typeface="Times New Roman" panose="02020603050405020304" pitchFamily="18" charset="0"/>
                <a:cs typeface="Times New Roman" panose="02020603050405020304" pitchFamily="18" charset="0"/>
              </a:rPr>
              <a:t>Sources</a:t>
            </a:r>
            <a:endParaRPr lang="en-CA" sz="600" b="1" dirty="0">
              <a:solidFill>
                <a:schemeClr val="bg1"/>
              </a:solidFill>
              <a:latin typeface="Times New Roman" panose="02020603050405020304" pitchFamily="18" charset="0"/>
              <a:cs typeface="Times New Roman" panose="02020603050405020304" pitchFamily="18" charset="0"/>
            </a:endParaRPr>
          </a:p>
        </p:txBody>
      </p:sp>
      <p:sp>
        <p:nvSpPr>
          <p:cNvPr id="135" name="Rectangle 134"/>
          <p:cNvSpPr/>
          <p:nvPr/>
        </p:nvSpPr>
        <p:spPr>
          <a:xfrm>
            <a:off x="9097164" y="40177"/>
            <a:ext cx="46836" cy="6826328"/>
          </a:xfrm>
          <a:prstGeom prst="rect">
            <a:avLst/>
          </a:prstGeom>
          <a:solidFill>
            <a:srgbClr val="00800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07" name="TextBox 306"/>
          <p:cNvSpPr txBox="1"/>
          <p:nvPr/>
        </p:nvSpPr>
        <p:spPr>
          <a:xfrm>
            <a:off x="4348910" y="6259378"/>
            <a:ext cx="3793175" cy="553998"/>
          </a:xfrm>
          <a:prstGeom prst="rect">
            <a:avLst/>
          </a:prstGeom>
          <a:noFill/>
        </p:spPr>
        <p:txBody>
          <a:bodyPr wrap="square" rtlCol="0">
            <a:spAutoFit/>
          </a:bodyPr>
          <a:lstStyle/>
          <a:p>
            <a:r>
              <a:rPr lang="en-CA" sz="600" dirty="0" smtClean="0">
                <a:solidFill>
                  <a:schemeClr val="bg1"/>
                </a:solidFill>
              </a:rPr>
              <a:t>1) Sabine </a:t>
            </a:r>
            <a:r>
              <a:rPr lang="en-CA" sz="600" dirty="0">
                <a:solidFill>
                  <a:schemeClr val="bg1"/>
                </a:solidFill>
              </a:rPr>
              <a:t>C, 2014. Carbon Dioxide in the Ocean and Atmosphere. </a:t>
            </a:r>
            <a:r>
              <a:rPr lang="en-CA" sz="600" dirty="0" smtClean="0">
                <a:solidFill>
                  <a:schemeClr val="bg1"/>
                </a:solidFill>
              </a:rPr>
              <a:t>  Waterencyclopedia.com.</a:t>
            </a:r>
          </a:p>
          <a:p>
            <a:r>
              <a:rPr lang="en-CA" sz="600" dirty="0" smtClean="0">
                <a:solidFill>
                  <a:schemeClr val="bg1"/>
                </a:solidFill>
              </a:rPr>
              <a:t>2) </a:t>
            </a:r>
            <a:r>
              <a:rPr lang="en-CA" sz="600" dirty="0" err="1" smtClean="0">
                <a:solidFill>
                  <a:schemeClr val="bg1"/>
                </a:solidFill>
              </a:rPr>
              <a:t>Fabry</a:t>
            </a:r>
            <a:r>
              <a:rPr lang="en-CA" sz="600" dirty="0" smtClean="0">
                <a:solidFill>
                  <a:schemeClr val="bg1"/>
                </a:solidFill>
              </a:rPr>
              <a:t>, V., Seibel, B., Feely, R., &amp; Orr, J. (2008). Impacts of ocean acidification on marine fauna and ecosystem processes. </a:t>
            </a:r>
            <a:r>
              <a:rPr lang="en-CA" sz="600" i="1" dirty="0" smtClean="0">
                <a:solidFill>
                  <a:schemeClr val="bg1"/>
                </a:solidFill>
              </a:rPr>
              <a:t>ICES Journal Of Marine Science</a:t>
            </a:r>
            <a:r>
              <a:rPr lang="en-CA" sz="600" dirty="0" smtClean="0">
                <a:solidFill>
                  <a:schemeClr val="bg1"/>
                </a:solidFill>
              </a:rPr>
              <a:t>, </a:t>
            </a:r>
            <a:r>
              <a:rPr lang="en-CA" sz="600" i="1" dirty="0" smtClean="0">
                <a:solidFill>
                  <a:schemeClr val="bg1"/>
                </a:solidFill>
              </a:rPr>
              <a:t>65</a:t>
            </a:r>
            <a:r>
              <a:rPr lang="en-CA" sz="600" dirty="0" smtClean="0">
                <a:solidFill>
                  <a:schemeClr val="bg1"/>
                </a:solidFill>
              </a:rPr>
              <a:t>(3), 414-432. doi:10.1093/</a:t>
            </a:r>
            <a:r>
              <a:rPr lang="en-CA" sz="600" dirty="0" err="1" smtClean="0">
                <a:solidFill>
                  <a:schemeClr val="bg1"/>
                </a:solidFill>
              </a:rPr>
              <a:t>icesjms</a:t>
            </a:r>
            <a:r>
              <a:rPr lang="en-CA" sz="600" dirty="0" smtClean="0">
                <a:solidFill>
                  <a:schemeClr val="bg1"/>
                </a:solidFill>
              </a:rPr>
              <a:t>/fsn048</a:t>
            </a:r>
          </a:p>
          <a:p>
            <a:r>
              <a:rPr lang="en-CA" sz="600" dirty="0" smtClean="0">
                <a:solidFill>
                  <a:schemeClr val="bg1"/>
                </a:solidFill>
                <a:latin typeface="Times New Roman" panose="02020603050405020304" pitchFamily="18" charset="0"/>
                <a:cs typeface="Times New Roman" panose="02020603050405020304" pitchFamily="18" charset="0"/>
              </a:rPr>
              <a:t>3) Painting, R. (2011). </a:t>
            </a:r>
            <a:r>
              <a:rPr lang="en-CA" sz="600" i="1" dirty="0" smtClean="0">
                <a:solidFill>
                  <a:schemeClr val="bg1"/>
                </a:solidFill>
                <a:latin typeface="Times New Roman" panose="02020603050405020304" pitchFamily="18" charset="0"/>
                <a:cs typeface="Times New Roman" panose="02020603050405020304" pitchFamily="18" charset="0"/>
              </a:rPr>
              <a:t>Ocean Acidification Is Fatal To Fish</a:t>
            </a:r>
            <a:r>
              <a:rPr lang="en-CA" sz="600" dirty="0" smtClean="0">
                <a:solidFill>
                  <a:schemeClr val="bg1"/>
                </a:solidFill>
                <a:latin typeface="Times New Roman" panose="02020603050405020304" pitchFamily="18" charset="0"/>
                <a:cs typeface="Times New Roman" panose="02020603050405020304" pitchFamily="18" charset="0"/>
              </a:rPr>
              <a:t>. </a:t>
            </a:r>
            <a:r>
              <a:rPr lang="en-CA" sz="600" i="1" dirty="0" smtClean="0">
                <a:solidFill>
                  <a:schemeClr val="bg1"/>
                </a:solidFill>
                <a:latin typeface="Times New Roman" panose="02020603050405020304" pitchFamily="18" charset="0"/>
                <a:cs typeface="Times New Roman" panose="02020603050405020304" pitchFamily="18" charset="0"/>
              </a:rPr>
              <a:t>Skeptical Science</a:t>
            </a:r>
            <a:r>
              <a:rPr lang="en-CA" sz="600" dirty="0" smtClean="0">
                <a:solidFill>
                  <a:schemeClr val="bg1"/>
                </a:solidFill>
                <a:latin typeface="Times New Roman" panose="02020603050405020304" pitchFamily="18" charset="0"/>
                <a:cs typeface="Times New Roman" panose="02020603050405020304" pitchFamily="18" charset="0"/>
              </a:rPr>
              <a:t>. Retrieved 24 March 2015, from http://www.skepticalscience.com/Ocean-Acidification-is-Fatal-To-Fish-.html</a:t>
            </a:r>
            <a:endParaRPr lang="en-CA" sz="400" dirty="0" smtClean="0">
              <a:solidFill>
                <a:schemeClr val="bg1"/>
              </a:solidFill>
              <a:latin typeface="Times New Roman" panose="02020603050405020304" pitchFamily="18" charset="0"/>
              <a:cs typeface="Times New Roman" panose="02020603050405020304" pitchFamily="18" charset="0"/>
            </a:endParaRPr>
          </a:p>
        </p:txBody>
      </p:sp>
      <p:sp>
        <p:nvSpPr>
          <p:cNvPr id="2065" name="Rectangle 2064"/>
          <p:cNvSpPr/>
          <p:nvPr/>
        </p:nvSpPr>
        <p:spPr>
          <a:xfrm>
            <a:off x="0" y="-5541"/>
            <a:ext cx="45719" cy="6872046"/>
          </a:xfrm>
          <a:prstGeom prst="rect">
            <a:avLst/>
          </a:prstGeom>
          <a:solidFill>
            <a:srgbClr val="00800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43" name="Picture 22" descr="http://www.petsintheclassroom.org/wp-content/uploads/2013/07/iStock_000013594194SmallHermitCrab.jpg"/>
          <p:cNvPicPr>
            <a:picLocks noChangeAspect="1" noChangeArrowheads="1"/>
          </p:cNvPicPr>
          <p:nvPr/>
        </p:nvPicPr>
        <p:blipFill>
          <a:blip r:embed="rId18" cstate="print">
            <a:extLst>
              <a:ext uri="{BEBA8EAE-BF5A-486C-A8C5-ECC9F3942E4B}">
                <a14:imgProps xmlns:a14="http://schemas.microsoft.com/office/drawing/2010/main">
                  <a14:imgLayer r:embed="rId19">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2120825" y="2479193"/>
            <a:ext cx="904075" cy="620741"/>
          </a:xfrm>
          <a:prstGeom prst="rect">
            <a:avLst/>
          </a:prstGeom>
          <a:noFill/>
          <a:extLst>
            <a:ext uri="{909E8E84-426E-40DD-AFC4-6F175D3DCCD1}">
              <a14:hiddenFill xmlns:a14="http://schemas.microsoft.com/office/drawing/2010/main">
                <a:solidFill>
                  <a:srgbClr val="FFFFFF"/>
                </a:solidFill>
              </a14:hiddenFill>
            </a:ext>
          </a:extLst>
        </p:spPr>
      </p:pic>
      <p:pic>
        <p:nvPicPr>
          <p:cNvPr id="344" name="Picture 24" descr="http://ak9.picdn.net/shutterstock/videos/1162051/preview/stock-footage-crayfish-on-white-background.jpg"/>
          <p:cNvPicPr>
            <a:picLocks noChangeAspect="1" noChangeArrowheads="1"/>
          </p:cNvPicPr>
          <p:nvPr/>
        </p:nvPicPr>
        <p:blipFill>
          <a:blip r:embed="rId20" cstate="print">
            <a:extLst>
              <a:ext uri="{BEBA8EAE-BF5A-486C-A8C5-ECC9F3942E4B}">
                <a14:imgProps xmlns:a14="http://schemas.microsoft.com/office/drawing/2010/main">
                  <a14:imgLayer r:embed="rId21">
                    <a14:imgEffect>
                      <a14:backgroundRemoval t="9821" b="89732" l="4000" r="90000"/>
                    </a14:imgEffect>
                  </a14:imgLayer>
                </a14:imgProps>
              </a:ext>
              <a:ext uri="{28A0092B-C50C-407E-A947-70E740481C1C}">
                <a14:useLocalDpi xmlns:a14="http://schemas.microsoft.com/office/drawing/2010/main" val="0"/>
              </a:ext>
            </a:extLst>
          </a:blip>
          <a:srcRect/>
          <a:stretch>
            <a:fillRect/>
          </a:stretch>
        </p:blipFill>
        <p:spPr bwMode="auto">
          <a:xfrm>
            <a:off x="2028085" y="2948197"/>
            <a:ext cx="1042107" cy="583580"/>
          </a:xfrm>
          <a:prstGeom prst="rect">
            <a:avLst/>
          </a:prstGeom>
          <a:noFill/>
          <a:extLst>
            <a:ext uri="{909E8E84-426E-40DD-AFC4-6F175D3DCCD1}">
              <a14:hiddenFill xmlns:a14="http://schemas.microsoft.com/office/drawing/2010/main">
                <a:solidFill>
                  <a:srgbClr val="FFFFFF"/>
                </a:solidFill>
              </a14:hiddenFill>
            </a:ext>
          </a:extLst>
        </p:spPr>
      </p:pic>
      <p:pic>
        <p:nvPicPr>
          <p:cNvPr id="346" name="Picture 27" descr="http://coseenow.net/converge/files/2015/01/1_cl_20150107144016.jpg"/>
          <p:cNvPicPr>
            <a:picLocks noChangeAspect="1" noChangeArrowheads="1"/>
          </p:cNvPicPr>
          <p:nvPr/>
        </p:nvPicPr>
        <p:blipFill>
          <a:blip r:embed="rId22" cstate="print">
            <a:extLst>
              <a:ext uri="{BEBA8EAE-BF5A-486C-A8C5-ECC9F3942E4B}">
                <a14:imgProps xmlns:a14="http://schemas.microsoft.com/office/drawing/2010/main">
                  <a14:imgLayer r:embed="rId23">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1377870" y="2933912"/>
            <a:ext cx="895678" cy="5978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072409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2647</TotalTime>
  <Words>456</Words>
  <Application>Microsoft Office PowerPoint</Application>
  <PresentationFormat>On-screen Show (4:3)</PresentationFormat>
  <Paragraphs>22</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Owner</dc:creator>
  <cp:lastModifiedBy>Owner</cp:lastModifiedBy>
  <cp:revision>46</cp:revision>
  <dcterms:created xsi:type="dcterms:W3CDTF">2015-03-23T18:42:34Z</dcterms:created>
  <dcterms:modified xsi:type="dcterms:W3CDTF">2015-03-25T14:50:32Z</dcterms:modified>
</cp:coreProperties>
</file>