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"/>
  </p:notesMasterIdLst>
  <p:sldIdLst>
    <p:sldId id="256" r:id="rId2"/>
  </p:sldIdLst>
  <p:sldSz cx="43891200" cy="43891200"/>
  <p:notesSz cx="6858000" cy="9144000"/>
  <p:defaultTextStyle>
    <a:defPPr>
      <a:defRPr lang="en-US"/>
    </a:defPPr>
    <a:lvl1pPr marL="0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1pPr>
    <a:lvl2pPr marL="2106778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2pPr>
    <a:lvl3pPr marL="4213555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3pPr>
    <a:lvl4pPr marL="6320333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4pPr>
    <a:lvl5pPr marL="8427110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5pPr>
    <a:lvl6pPr marL="10533888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6pPr>
    <a:lvl7pPr marL="12640666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7pPr>
    <a:lvl8pPr marL="14747443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8pPr>
    <a:lvl9pPr marL="16854221" algn="l" defTabSz="4213555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14" userDrawn="1">
          <p15:clr>
            <a:srgbClr val="A4A3A4"/>
          </p15:clr>
        </p15:guide>
        <p15:guide id="2" pos="13824" userDrawn="1">
          <p15:clr>
            <a:srgbClr val="A4A3A4"/>
          </p15:clr>
        </p15:guide>
        <p15:guide id="3" orient="horz" pos="1382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. Zion Klos" initials="PZK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542" autoAdjust="0"/>
  </p:normalViewPr>
  <p:slideViewPr>
    <p:cSldViewPr snapToGrid="0">
      <p:cViewPr>
        <p:scale>
          <a:sx n="20" d="100"/>
          <a:sy n="20" d="100"/>
        </p:scale>
        <p:origin x="45" y="-1188"/>
      </p:cViewPr>
      <p:guideLst>
        <p:guide orient="horz" pos="18814"/>
        <p:guide pos="13824"/>
        <p:guide orient="horz"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5424C-4ED0-48CF-8DBC-29024F5C676A}" type="datetimeFigureOut">
              <a:rPr lang="en-CA" smtClean="0"/>
              <a:t>2014-11-18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86EE2-CBE3-45CA-ADCB-DA2320679D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543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86EE2-CBE3-45CA-ADCB-DA2320679D1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845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7819" y="1170426"/>
            <a:ext cx="42135552" cy="4155033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28" y="5647206"/>
            <a:ext cx="35881056" cy="18726912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288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54313" y="24765667"/>
            <a:ext cx="31564296" cy="8884256"/>
          </a:xfrm>
        </p:spPr>
        <p:txBody>
          <a:bodyPr>
            <a:normAutofit/>
          </a:bodyPr>
          <a:lstStyle>
            <a:lvl1pPr marL="0" indent="0" algn="ctr">
              <a:spcBef>
                <a:spcPts val="4800"/>
              </a:spcBef>
              <a:buNone/>
              <a:defRPr sz="8640">
                <a:solidFill>
                  <a:srgbClr val="FFFFFF"/>
                </a:solidFill>
              </a:defRPr>
            </a:lvl1pPr>
            <a:lvl2pPr marL="1645920" indent="0" algn="ctr">
              <a:buNone/>
              <a:defRPr sz="8640"/>
            </a:lvl2pPr>
            <a:lvl3pPr marL="3291840" indent="0" algn="ctr">
              <a:buNone/>
              <a:defRPr sz="8640"/>
            </a:lvl3pPr>
            <a:lvl4pPr marL="4937760" indent="0" algn="ctr">
              <a:buNone/>
              <a:defRPr sz="7200"/>
            </a:lvl4pPr>
            <a:lvl5pPr marL="6583680" indent="0" algn="ctr">
              <a:buNone/>
              <a:defRPr sz="7200"/>
            </a:lvl5pPr>
            <a:lvl6pPr marL="8229600" indent="0" algn="ctr">
              <a:buNone/>
              <a:defRPr sz="7200"/>
            </a:lvl6pPr>
            <a:lvl7pPr marL="9875520" indent="0" algn="ctr">
              <a:buNone/>
              <a:defRPr sz="7200"/>
            </a:lvl7pPr>
            <a:lvl8pPr marL="11521440" indent="0" algn="ctr">
              <a:buNone/>
              <a:defRPr sz="7200"/>
            </a:lvl8pPr>
            <a:lvl9pPr marL="13167360" indent="0" algn="ctr">
              <a:buNone/>
              <a:defRPr sz="7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>
            <a:off x="7123178" y="23896320"/>
            <a:ext cx="2962656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468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48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303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3126" y="7510880"/>
            <a:ext cx="35881056" cy="18726912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288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5741" y="26588928"/>
            <a:ext cx="31568746" cy="8728358"/>
          </a:xfrm>
        </p:spPr>
        <p:txBody>
          <a:bodyPr anchor="t">
            <a:normAutofit/>
          </a:bodyPr>
          <a:lstStyle>
            <a:lvl1pPr marL="0" indent="0" algn="ctr">
              <a:buNone/>
              <a:defRPr sz="8640">
                <a:solidFill>
                  <a:schemeClr val="accent1"/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>
            <a:off x="7132322" y="25730611"/>
            <a:ext cx="2962656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769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0" y="13167354"/>
            <a:ext cx="17117568" cy="25749504"/>
          </a:xfrm>
        </p:spPr>
        <p:txBody>
          <a:bodyPr/>
          <a:lstStyle>
            <a:lvl1pPr>
              <a:defRPr sz="792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563403" y="13167360"/>
            <a:ext cx="17117568" cy="25749504"/>
          </a:xfrm>
        </p:spPr>
        <p:txBody>
          <a:bodyPr/>
          <a:lstStyle>
            <a:lvl1pPr>
              <a:defRPr sz="792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5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2809670"/>
            <a:ext cx="17117568" cy="4974336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7417491"/>
            <a:ext cx="17117568" cy="21652992"/>
          </a:xfrm>
        </p:spPr>
        <p:txBody>
          <a:bodyPr/>
          <a:lstStyle>
            <a:lvl1pPr>
              <a:defRPr sz="792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569024" y="12793805"/>
            <a:ext cx="17117568" cy="4974336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569024" y="17403661"/>
            <a:ext cx="17117568" cy="21652992"/>
          </a:xfrm>
        </p:spPr>
        <p:txBody>
          <a:bodyPr/>
          <a:lstStyle>
            <a:lvl1pPr>
              <a:defRPr sz="792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19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88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006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7022592"/>
            <a:ext cx="13606272" cy="11119104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20707" y="7022592"/>
            <a:ext cx="19918262" cy="29846016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0" y="18141696"/>
            <a:ext cx="13606272" cy="187269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840"/>
              </a:spcBef>
              <a:buNone/>
              <a:defRPr sz="612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198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7022592"/>
            <a:ext cx="13606272" cy="11119104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291716" y="6847024"/>
            <a:ext cx="20436974" cy="29728979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1008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0" y="18141696"/>
            <a:ext cx="13606272" cy="184343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840"/>
              </a:spcBef>
              <a:buNone/>
              <a:defRPr sz="612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367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82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4876800"/>
            <a:ext cx="8366760" cy="346252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2" y="4876800"/>
            <a:ext cx="26746200" cy="346252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91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7824" y="1170432"/>
            <a:ext cx="42135552" cy="4155033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4800" y="3901440"/>
            <a:ext cx="35551872" cy="8680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7" y="13167360"/>
            <a:ext cx="35542334" cy="25847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786" y="39832509"/>
            <a:ext cx="8384669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fld id="{BCEECD77-8E2A-492C-A1BC-D983A277E61F}" type="datetimeFigureOut">
              <a:rPr lang="en-CA" smtClean="0"/>
              <a:pPr/>
              <a:t>2014-11-18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16935" y="39832509"/>
            <a:ext cx="16983989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586313" y="39832509"/>
            <a:ext cx="6142382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fld id="{37A4A5A8-D37E-4C72-9087-E878917E23FB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839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9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822960" indent="-658368" algn="l" defTabSz="3291840" rtl="0" eaLnBrk="1" latinLnBrk="0" hangingPunct="1">
        <a:lnSpc>
          <a:spcPct val="90000"/>
        </a:lnSpc>
        <a:spcBef>
          <a:spcPts val="4800"/>
        </a:spcBef>
        <a:buClr>
          <a:schemeClr val="accent1"/>
        </a:buClr>
        <a:buSzPct val="80000"/>
        <a:buFont typeface="Corbel" pitchFamily="34" charset="0"/>
        <a:buChar char="•"/>
        <a:defRPr sz="9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1645920" indent="-658368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864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633472" indent="-658368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7680" kern="1200">
          <a:solidFill>
            <a:schemeClr val="accent1"/>
          </a:solidFill>
          <a:latin typeface="+mn-lt"/>
          <a:ea typeface="+mn-ea"/>
          <a:cs typeface="+mn-cs"/>
        </a:defRPr>
      </a:lvl3pPr>
      <a:lvl4pPr marL="3621024" indent="-658368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4pPr>
      <a:lvl5pPr marL="4416576" indent="-658368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5pPr>
      <a:lvl6pPr marL="5280000" indent="-822960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6pPr>
      <a:lvl7pPr marL="6240000" indent="-822960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00" indent="-822960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8pPr>
      <a:lvl9pPr marL="8160000" indent="-822960" algn="l" defTabSz="3291840" rtl="0" eaLnBrk="1" latinLnBrk="0" hangingPunct="1">
        <a:lnSpc>
          <a:spcPct val="90000"/>
        </a:lnSpc>
        <a:spcBef>
          <a:spcPts val="720"/>
        </a:spcBef>
        <a:spcAft>
          <a:spcPts val="1440"/>
        </a:spcAft>
        <a:buClr>
          <a:schemeClr val="accent1"/>
        </a:buClr>
        <a:buSzPct val="80000"/>
        <a:buFont typeface="Corbel" pitchFamily="34" charset="0"/>
        <a:buChar char="•"/>
        <a:defRPr sz="672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009" y="-1262280"/>
            <a:ext cx="42537886" cy="6004563"/>
          </a:xfrm>
        </p:spPr>
        <p:txBody>
          <a:bodyPr>
            <a:noAutofit/>
          </a:bodyPr>
          <a:lstStyle/>
          <a:p>
            <a: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EATING LOCAL?</a:t>
            </a:r>
            <a: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CA" sz="1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IF NOT, What is the </a:t>
            </a:r>
            <a:r>
              <a:rPr lang="en-CA" sz="12000" b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real cost</a:t>
            </a:r>
            <a:r>
              <a:rPr lang="en-CA" sz="1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of your food?</a:t>
            </a:r>
            <a:endParaRPr lang="en-CA" sz="1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937708" y="6357177"/>
            <a:ext cx="14376132" cy="1735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The average water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footprints for:</a:t>
            </a:r>
          </a:p>
          <a:p>
            <a:endParaRPr lang="en-US" sz="6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Potato chips 1040L/kg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ettuce 240 L/kg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One egg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200 L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 50 L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Ketchup 530 L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Milk 1020 L/kg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Kaiser </a:t>
            </a: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bun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beer 74 L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An apple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125 </a:t>
            </a: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Beef 15400 L /kg</a:t>
            </a:r>
            <a:r>
              <a:rPr lang="en-US" sz="6600" b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600" b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66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Canadians 343 L/day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Americans 382 L/day</a:t>
            </a:r>
            <a:endParaRPr lang="en-CA" sz="6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CA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1 Toilet flush 20L</a:t>
            </a:r>
            <a:endParaRPr lang="en-US" sz="66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25084799" y="4930071"/>
            <a:ext cx="186112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0" dirty="0" smtClean="0">
                <a:latin typeface="Arial" panose="020B0604020202020204" pitchFamily="34" charset="0"/>
                <a:cs typeface="Arial" panose="020B0604020202020204" pitchFamily="34" charset="0"/>
              </a:rPr>
              <a:t>How far is your meal travelling?</a:t>
            </a:r>
            <a:endParaRPr lang="en-CA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18174310" y="6564599"/>
            <a:ext cx="247249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The average meal travels 1200 km from farm </a:t>
            </a:r>
            <a:r>
              <a:rPr lang="en-CA" sz="600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CA" sz="6000" smtClean="0">
                <a:latin typeface="Arial" panose="020B0604020202020204" pitchFamily="34" charset="0"/>
                <a:cs typeface="Arial" panose="020B0604020202020204" pitchFamily="34" charset="0"/>
              </a:rPr>
              <a:t>plate</a:t>
            </a:r>
          </a:p>
          <a:p>
            <a:pPr marL="857250" indent="-857250" algn="r">
              <a:buFont typeface="Arial" panose="020B0604020202020204" pitchFamily="34" charset="0"/>
              <a:buChar char="•"/>
            </a:pPr>
            <a:endParaRPr lang="en-CA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 algn="r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Transportation makes up about 25% of greenhouse gas emissions in Canada and the US</a:t>
            </a:r>
          </a:p>
          <a:p>
            <a:pPr marL="857250" indent="-857250" algn="r">
              <a:buFont typeface="Arial" panose="020B0604020202020204" pitchFamily="34" charset="0"/>
              <a:buChar char="•"/>
            </a:pPr>
            <a:endParaRPr lang="en-C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1008408" y="4895451"/>
            <a:ext cx="14771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0" dirty="0" smtClean="0">
                <a:latin typeface="Arial" panose="020B0604020202020204" pitchFamily="34" charset="0"/>
                <a:cs typeface="Arial" panose="020B0604020202020204" pitchFamily="34" charset="0"/>
              </a:rPr>
              <a:t>How much water is used?</a:t>
            </a:r>
            <a:endParaRPr lang="en-CA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3891200" cy="43891199"/>
          </a:xfrm>
          <a:prstGeom prst="rect">
            <a:avLst/>
          </a:prstGeom>
          <a:noFill/>
          <a:ln w="635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/>
          <p:cNvSpPr txBox="1"/>
          <p:nvPr/>
        </p:nvSpPr>
        <p:spPr>
          <a:xfrm flipH="1">
            <a:off x="937708" y="26903530"/>
            <a:ext cx="136382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0" dirty="0" smtClean="0">
                <a:latin typeface="Arial" panose="020B0604020202020204" pitchFamily="34" charset="0"/>
                <a:cs typeface="Arial" panose="020B0604020202020204" pitchFamily="34" charset="0"/>
              </a:rPr>
              <a:t>Helping is as easy as..</a:t>
            </a:r>
            <a:endParaRPr lang="en-CA"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28530035" y="27950546"/>
            <a:ext cx="133055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CA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Buy locally produced foods </a:t>
            </a:r>
          </a:p>
          <a:p>
            <a:pPr>
              <a:lnSpc>
                <a:spcPct val="200000"/>
              </a:lnSpc>
            </a:pPr>
            <a:endParaRPr lang="en-CA" sz="6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1063908" y="23346020"/>
            <a:ext cx="42033732" cy="383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CA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BC is very reliant on importing food. By producing food locally and sustainably, it reduces environmental impacts. As the climate changes, BC must be ready to adapt and grow more food  </a:t>
            </a:r>
            <a:endParaRPr lang="en-CA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30704104" y="41969809"/>
            <a:ext cx="129919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CA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Connor.Heinrichs@questu.ca</a:t>
            </a:r>
            <a:endParaRPr lang="en-CA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esticid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63"/>
          <a:stretch/>
        </p:blipFill>
        <p:spPr bwMode="auto">
          <a:xfrm>
            <a:off x="31350825" y="11670244"/>
            <a:ext cx="11444570" cy="999136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opularresistance.org/wp-content/uploads/2013/10/1farm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8387" y="30225486"/>
            <a:ext cx="7276814" cy="436585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ages.nationalgeographic.com/wpf/media-live/photos/000/516/cache/earth-day-urban-farming-venezuela_51635_600x4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2078" y="30519551"/>
            <a:ext cx="7132095" cy="475473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0326758" y="9515474"/>
            <a:ext cx="14335880" cy="13591306"/>
            <a:chOff x="-28234017" y="12835309"/>
            <a:chExt cx="16809549" cy="15675163"/>
          </a:xfrm>
        </p:grpSpPr>
        <p:grpSp>
          <p:nvGrpSpPr>
            <p:cNvPr id="7" name="Group 6"/>
            <p:cNvGrpSpPr/>
            <p:nvPr/>
          </p:nvGrpSpPr>
          <p:grpSpPr>
            <a:xfrm>
              <a:off x="-28234017" y="12835309"/>
              <a:ext cx="16809549" cy="15675163"/>
              <a:chOff x="-30922091" y="9455177"/>
              <a:chExt cx="16809549" cy="15675163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-30922091" y="9455177"/>
                <a:ext cx="16809549" cy="15675163"/>
                <a:chOff x="7356421" y="7323955"/>
                <a:chExt cx="28357627" cy="28357627"/>
              </a:xfrm>
            </p:grpSpPr>
            <p:pic>
              <p:nvPicPr>
                <p:cNvPr id="1034" name="Picture 10" descr="http://i.c-b.co/is/image/Crate/RouletteBlueDinnerPltS12R/$web_zoom$&amp;/1308302306/roulette-blue-band-dinner-plate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7356421" y="7323955"/>
                  <a:ext cx="28357627" cy="283576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0" name="Picture 6" descr="http://www.buyfruit.com.au/images/P/IcebergLettuce__93583.jp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283893" y="7480724"/>
                  <a:ext cx="11944952" cy="8832745"/>
                </a:xfrm>
                <a:prstGeom prst="rect">
                  <a:avLst/>
                </a:prstGeom>
                <a:noFill/>
                <a:ln w="63500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42" name="Picture 18" descr="http://www.stripburger.com/images/items/burger_img_classicburger.png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171853" y="12675003"/>
                  <a:ext cx="12442286" cy="126379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4" name="Picture 10" descr="http://lorakrulak.com/wp-content/uploads/2010/09/tomatoes0110.jpe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539583" y="12243082"/>
                <a:ext cx="6110658" cy="5081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12" descr="http://media.mercola.com/images/newsletter/2005/07/07/potato_chips.jp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815694" y="15904388"/>
                <a:ext cx="5305351" cy="48455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" name="Picture 14" descr="http://media.mercola.com/assets/images/food-facts/apple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391326" y="22700017"/>
              <a:ext cx="6341074" cy="4366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6" descr="http://aka.weightwatchers.ca/images/4105/dynamic/articles/2011/05/Egg_000001615195_main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44234">
              <a:off x="-21507769" y="23355985"/>
              <a:ext cx="7442446" cy="4761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8" descr="http://i.huffpost.com/gen/1294334/thumbs/o-JUST-ADD-WATER-BEER-faceboo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83" b="100000" l="9961" r="899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84926" y="9030305"/>
            <a:ext cx="4061838" cy="60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http://www.planetdiecast.com/hwdphotos/uploads/32253/2274/Actros_LH_Container_Trailer_40_ft_Hyundai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7962" y="11551706"/>
            <a:ext cx="9307360" cy="425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2001109" y="34530086"/>
            <a:ext cx="78764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CA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Reduce dairy</a:t>
            </a:r>
            <a:endParaRPr lang="en-CA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606887" y="27950546"/>
            <a:ext cx="11259814" cy="21725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0" indent="-8572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CA" sz="8000" dirty="0">
                <a:latin typeface="Arial" panose="020B0604020202020204" pitchFamily="34" charset="0"/>
                <a:cs typeface="Arial" panose="020B0604020202020204" pitchFamily="34" charset="0"/>
              </a:rPr>
              <a:t>Support urban farming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53354" y="27965006"/>
            <a:ext cx="869019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0" indent="-8572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CA" sz="8000" dirty="0">
                <a:latin typeface="Arial" panose="020B0604020202020204" pitchFamily="34" charset="0"/>
                <a:cs typeface="Arial" panose="020B0604020202020204" pitchFamily="34" charset="0"/>
              </a:rPr>
              <a:t>Grow from home</a:t>
            </a:r>
          </a:p>
        </p:txBody>
      </p:sp>
      <p:pic>
        <p:nvPicPr>
          <p:cNvPr id="1046" name="Picture 22" descr="https://plowsharefarm.files.wordpress.com/2011/03/home-garden.jp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1" b="50278"/>
          <a:stretch/>
        </p:blipFill>
        <p:spPr bwMode="auto">
          <a:xfrm rot="10800000" flipV="1">
            <a:off x="2584698" y="30352286"/>
            <a:ext cx="6739027" cy="4332963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008408" y="34325336"/>
            <a:ext cx="10232288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0" indent="-8572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CA" sz="8000" dirty="0">
                <a:latin typeface="Arial" panose="020B0604020202020204" pitchFamily="34" charset="0"/>
                <a:cs typeface="Arial" panose="020B0604020202020204" pitchFamily="34" charset="0"/>
              </a:rPr>
              <a:t>Be water conscious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111714" y="35192515"/>
            <a:ext cx="219456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indent="-857250" algn="ctr">
              <a:buFont typeface="Wingdings" panose="05000000000000000000" pitchFamily="2" charset="2"/>
              <a:buChar char="ü"/>
            </a:pPr>
            <a:r>
              <a:rPr lang="en-CA" sz="8000" dirty="0">
                <a:latin typeface="Arial" panose="020B0604020202020204" pitchFamily="34" charset="0"/>
                <a:cs typeface="Arial" panose="020B0604020202020204" pitchFamily="34" charset="0"/>
              </a:rPr>
              <a:t>Eat less meat per week, or meat that is organically grown or grass fed</a:t>
            </a:r>
          </a:p>
        </p:txBody>
      </p:sp>
      <p:pic>
        <p:nvPicPr>
          <p:cNvPr id="1048" name="Picture 24" descr="http://www.cooldavis.org/wp-content/uploads/Water_Conservation_Tips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686" y="38350949"/>
            <a:ext cx="5379288" cy="387512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crossfitinvictus.com/wp-content/uploads/2012/11/GrassfedBeef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146" y="38350949"/>
            <a:ext cx="6120589" cy="422747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://www.evolution-slimming.com/store/images/uploads/news/variety-of-dairy.jpe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6138" y="37650813"/>
            <a:ext cx="7114194" cy="473094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8338" y="42687347"/>
            <a:ext cx="44853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5400" dirty="0"/>
              <a:t>http://www.davidsuzuki.org/what-you-can-do/food-and-our-planet/food-and-climate-change/</a:t>
            </a:r>
          </a:p>
        </p:txBody>
      </p:sp>
    </p:spTree>
    <p:extLst>
      <p:ext uri="{BB962C8B-B14F-4D97-AF65-F5344CB8AC3E}">
        <p14:creationId xmlns:p14="http://schemas.microsoft.com/office/powerpoint/2010/main" val="14708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1055</TotalTime>
  <Words>157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Corbel</vt:lpstr>
      <vt:lpstr>Wingdings</vt:lpstr>
      <vt:lpstr>Basis</vt:lpstr>
      <vt:lpstr>  EATING LOCAL? IF NOT, What is the real cost of your food?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YOU KNOW HOW MUCH YOUR           DINNER CONTRIBUTES TO    CLIMATE CHAGE?</dc:title>
  <dc:subject/>
  <dc:creator>Microsoft account</dc:creator>
  <cp:keywords/>
  <dc:description/>
  <cp:lastModifiedBy>Microsoft account</cp:lastModifiedBy>
  <cp:revision>31</cp:revision>
  <dcterms:created xsi:type="dcterms:W3CDTF">2014-11-19T01:16:38Z</dcterms:created>
  <dcterms:modified xsi:type="dcterms:W3CDTF">2014-11-19T03:24:53Z</dcterms:modified>
  <cp:category/>
</cp:coreProperties>
</file>