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7.xml" ContentType="application/vnd.openxmlformats-officedocument.presentationml.slideLayout+xml"/>
  <Default Extension="gif" ContentType="image/gif"/>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8" r:id="rId2"/>
  </p:sldIdLst>
  <p:sldSz cx="32918400" cy="32918400"/>
  <p:notesSz cx="6858000" cy="9144000"/>
  <p:defaultText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C9C5C"/>
    <a:srgbClr val="AA7042"/>
    <a:srgbClr val="F0A60F"/>
    <a:srgbClr val="FF9F43"/>
    <a:srgbClr val="951C11"/>
    <a:srgbClr val="D3D3D3"/>
    <a:srgbClr val="8B8B8B"/>
    <a:srgbClr val="EDEDED"/>
    <a:srgbClr val="6A3F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9666" autoAdjust="0"/>
    <p:restoredTop sz="94701" autoAdjust="0"/>
  </p:normalViewPr>
  <p:slideViewPr>
    <p:cSldViewPr snapToGrid="0" snapToObjects="1">
      <p:cViewPr>
        <p:scale>
          <a:sx n="25" d="100"/>
          <a:sy n="25" d="100"/>
        </p:scale>
        <p:origin x="-1344" y="744"/>
      </p:cViewPr>
      <p:guideLst>
        <p:guide orient="horz" pos="10368"/>
        <p:guide pos="10368"/>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10226042"/>
            <a:ext cx="2798064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760" y="18653760"/>
            <a:ext cx="23042880" cy="8412480"/>
          </a:xfrm>
        </p:spPr>
        <p:txBody>
          <a:bodyPr/>
          <a:lstStyle>
            <a:lvl1pPr marL="0" indent="0" algn="ctr">
              <a:buNone/>
              <a:defRPr>
                <a:solidFill>
                  <a:schemeClr val="tx1">
                    <a:tint val="75000"/>
                  </a:schemeClr>
                </a:solidFill>
              </a:defRPr>
            </a:lvl1pPr>
            <a:lvl2pPr marL="1881012" indent="0" algn="ctr">
              <a:buNone/>
              <a:defRPr>
                <a:solidFill>
                  <a:schemeClr val="tx1">
                    <a:tint val="75000"/>
                  </a:schemeClr>
                </a:solidFill>
              </a:defRPr>
            </a:lvl2pPr>
            <a:lvl3pPr marL="3762024" indent="0" algn="ctr">
              <a:buNone/>
              <a:defRPr>
                <a:solidFill>
                  <a:schemeClr val="tx1">
                    <a:tint val="75000"/>
                  </a:schemeClr>
                </a:solidFill>
              </a:defRPr>
            </a:lvl3pPr>
            <a:lvl4pPr marL="5643037" indent="0" algn="ctr">
              <a:buNone/>
              <a:defRPr>
                <a:solidFill>
                  <a:schemeClr val="tx1">
                    <a:tint val="75000"/>
                  </a:schemeClr>
                </a:solidFill>
              </a:defRPr>
            </a:lvl4pPr>
            <a:lvl5pPr marL="7524049" indent="0" algn="ctr">
              <a:buNone/>
              <a:defRPr>
                <a:solidFill>
                  <a:schemeClr val="tx1">
                    <a:tint val="75000"/>
                  </a:schemeClr>
                </a:solidFill>
              </a:defRPr>
            </a:lvl5pPr>
            <a:lvl6pPr marL="9405061" indent="0" algn="ctr">
              <a:buNone/>
              <a:defRPr>
                <a:solidFill>
                  <a:schemeClr val="tx1">
                    <a:tint val="75000"/>
                  </a:schemeClr>
                </a:solidFill>
              </a:defRPr>
            </a:lvl6pPr>
            <a:lvl7pPr marL="11286073" indent="0" algn="ctr">
              <a:buNone/>
              <a:defRPr>
                <a:solidFill>
                  <a:schemeClr val="tx1">
                    <a:tint val="75000"/>
                  </a:schemeClr>
                </a:solidFill>
              </a:defRPr>
            </a:lvl7pPr>
            <a:lvl8pPr marL="13167086" indent="0" algn="ctr">
              <a:buNone/>
              <a:defRPr>
                <a:solidFill>
                  <a:schemeClr val="tx1">
                    <a:tint val="75000"/>
                  </a:schemeClr>
                </a:solidFill>
              </a:defRPr>
            </a:lvl8pPr>
            <a:lvl9pPr marL="150480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95A639-0828-384B-B756-367166303EB9}" type="datetimeFigureOut">
              <a:rPr lang="en-US" smtClean="0"/>
              <a:pPr/>
              <a:t>3/23/15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95A639-0828-384B-B756-367166303EB9}" type="datetimeFigureOut">
              <a:rPr lang="en-US" smtClean="0"/>
              <a:pPr/>
              <a:t>3/23/15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21153122"/>
            <a:ext cx="27980640" cy="6537960"/>
          </a:xfrm>
        </p:spPr>
        <p:txBody>
          <a:bodyPr anchor="t"/>
          <a:lstStyle>
            <a:lvl1pPr algn="l">
              <a:defRPr sz="165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7" y="13952225"/>
            <a:ext cx="27980640" cy="7200898"/>
          </a:xfrm>
        </p:spPr>
        <p:txBody>
          <a:bodyPr anchor="b"/>
          <a:lstStyle>
            <a:lvl1pPr marL="0" indent="0">
              <a:buNone/>
              <a:defRPr sz="8200">
                <a:solidFill>
                  <a:schemeClr val="tx1">
                    <a:tint val="75000"/>
                  </a:schemeClr>
                </a:solidFill>
              </a:defRPr>
            </a:lvl1pPr>
            <a:lvl2pPr marL="1881012" indent="0">
              <a:buNone/>
              <a:defRPr sz="7400">
                <a:solidFill>
                  <a:schemeClr val="tx1">
                    <a:tint val="75000"/>
                  </a:schemeClr>
                </a:solidFill>
              </a:defRPr>
            </a:lvl2pPr>
            <a:lvl3pPr marL="3762024" indent="0">
              <a:buNone/>
              <a:defRPr sz="6600">
                <a:solidFill>
                  <a:schemeClr val="tx1">
                    <a:tint val="75000"/>
                  </a:schemeClr>
                </a:solidFill>
              </a:defRPr>
            </a:lvl3pPr>
            <a:lvl4pPr marL="5643037" indent="0">
              <a:buNone/>
              <a:defRPr sz="5800">
                <a:solidFill>
                  <a:schemeClr val="tx1">
                    <a:tint val="75000"/>
                  </a:schemeClr>
                </a:solidFill>
              </a:defRPr>
            </a:lvl4pPr>
            <a:lvl5pPr marL="7524049" indent="0">
              <a:buNone/>
              <a:defRPr sz="5800">
                <a:solidFill>
                  <a:schemeClr val="tx1">
                    <a:tint val="75000"/>
                  </a:schemeClr>
                </a:solidFill>
              </a:defRPr>
            </a:lvl5pPr>
            <a:lvl6pPr marL="9405061" indent="0">
              <a:buNone/>
              <a:defRPr sz="5800">
                <a:solidFill>
                  <a:schemeClr val="tx1">
                    <a:tint val="75000"/>
                  </a:schemeClr>
                </a:solidFill>
              </a:defRPr>
            </a:lvl6pPr>
            <a:lvl7pPr marL="11286073" indent="0">
              <a:buNone/>
              <a:defRPr sz="5800">
                <a:solidFill>
                  <a:schemeClr val="tx1">
                    <a:tint val="75000"/>
                  </a:schemeClr>
                </a:solidFill>
              </a:defRPr>
            </a:lvl7pPr>
            <a:lvl8pPr marL="13167086" indent="0">
              <a:buNone/>
              <a:defRPr sz="5800">
                <a:solidFill>
                  <a:schemeClr val="tx1">
                    <a:tint val="75000"/>
                  </a:schemeClr>
                </a:solidFill>
              </a:defRPr>
            </a:lvl8pPr>
            <a:lvl9pPr marL="15048098" indent="0">
              <a:buNone/>
              <a:defRPr sz="5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95A639-0828-384B-B756-367166303EB9}" type="datetimeFigureOut">
              <a:rPr lang="en-US" smtClean="0"/>
              <a:pPr/>
              <a:t>3/23/15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45920" y="7680963"/>
            <a:ext cx="14538960" cy="21724622"/>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733520" y="7680963"/>
            <a:ext cx="14538960" cy="21724622"/>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95A639-0828-384B-B756-367166303EB9}" type="datetimeFigureOut">
              <a:rPr lang="en-US" smtClean="0"/>
              <a:pPr/>
              <a:t>3/23/15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5920" y="7368542"/>
            <a:ext cx="14544677" cy="3070858"/>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645920" y="10439400"/>
            <a:ext cx="14544677" cy="18966182"/>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092" y="7368542"/>
            <a:ext cx="14550390" cy="3070858"/>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6722092" y="10439400"/>
            <a:ext cx="14550390" cy="18966182"/>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95A639-0828-384B-B756-367166303EB9}" type="datetimeFigureOut">
              <a:rPr lang="en-US" smtClean="0"/>
              <a:pPr/>
              <a:t>3/23/15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95A639-0828-384B-B756-367166303EB9}" type="datetimeFigureOut">
              <a:rPr lang="en-US" smtClean="0"/>
              <a:pPr/>
              <a:t>3/23/15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95A639-0828-384B-B756-367166303EB9}" type="datetimeFigureOut">
              <a:rPr lang="en-US" smtClean="0"/>
              <a:pPr/>
              <a:t>3/23/15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1310640"/>
            <a:ext cx="10829927" cy="5577840"/>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2870180" y="1310643"/>
            <a:ext cx="18402300" cy="28094942"/>
          </a:xfrm>
        </p:spPr>
        <p:txBody>
          <a:bodyPr/>
          <a:lstStyle>
            <a:lvl1pPr>
              <a:defRPr sz="13200"/>
            </a:lvl1pPr>
            <a:lvl2pPr>
              <a:defRPr sz="11500"/>
            </a:lvl2pPr>
            <a:lvl3pPr>
              <a:defRPr sz="99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5922" y="6888483"/>
            <a:ext cx="10829927" cy="22517102"/>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95A639-0828-384B-B756-367166303EB9}" type="datetimeFigureOut">
              <a:rPr lang="en-US" smtClean="0"/>
              <a:pPr/>
              <a:t>3/23/15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23042880"/>
            <a:ext cx="19751040" cy="2720342"/>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6452237" y="2941320"/>
            <a:ext cx="19751040" cy="19751040"/>
          </a:xfrm>
        </p:spPr>
        <p:txBody>
          <a:bodyPr/>
          <a:lstStyle>
            <a:lvl1pPr marL="0" indent="0">
              <a:buNone/>
              <a:defRPr sz="13200"/>
            </a:lvl1pPr>
            <a:lvl2pPr marL="1881012" indent="0">
              <a:buNone/>
              <a:defRPr sz="11500"/>
            </a:lvl2pPr>
            <a:lvl3pPr marL="3762024" indent="0">
              <a:buNone/>
              <a:defRPr sz="9900"/>
            </a:lvl3pPr>
            <a:lvl4pPr marL="5643037" indent="0">
              <a:buNone/>
              <a:defRPr sz="8200"/>
            </a:lvl4pPr>
            <a:lvl5pPr marL="7524049" indent="0">
              <a:buNone/>
              <a:defRPr sz="8200"/>
            </a:lvl5pPr>
            <a:lvl6pPr marL="9405061" indent="0">
              <a:buNone/>
              <a:defRPr sz="8200"/>
            </a:lvl6pPr>
            <a:lvl7pPr marL="11286073" indent="0">
              <a:buNone/>
              <a:defRPr sz="8200"/>
            </a:lvl7pPr>
            <a:lvl8pPr marL="13167086" indent="0">
              <a:buNone/>
              <a:defRPr sz="8200"/>
            </a:lvl8pPr>
            <a:lvl9pPr marL="15048098" indent="0">
              <a:buNone/>
              <a:defRPr sz="8200"/>
            </a:lvl9pPr>
          </a:lstStyle>
          <a:p>
            <a:endParaRPr lang="en-US"/>
          </a:p>
        </p:txBody>
      </p:sp>
      <p:sp>
        <p:nvSpPr>
          <p:cNvPr id="4" name="Text Placeholder 3"/>
          <p:cNvSpPr>
            <a:spLocks noGrp="1"/>
          </p:cNvSpPr>
          <p:nvPr>
            <p:ph type="body" sz="half" idx="2"/>
          </p:nvPr>
        </p:nvSpPr>
        <p:spPr>
          <a:xfrm>
            <a:off x="6452237" y="25763222"/>
            <a:ext cx="19751040" cy="3863338"/>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95A639-0828-384B-B756-367166303EB9}" type="datetimeFigureOut">
              <a:rPr lang="en-US" smtClean="0"/>
              <a:pPr/>
              <a:t>3/23/15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95A639-0828-384B-B756-367166303EB9}" type="datetimeFigureOut">
              <a:rPr lang="en-US" smtClean="0"/>
              <a:pPr/>
              <a:t>3/23/15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5840" y="1318265"/>
            <a:ext cx="740664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5920" y="1318265"/>
            <a:ext cx="2167128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95A639-0828-384B-B756-367166303EB9}" type="datetimeFigureOut">
              <a:rPr lang="en-US" smtClean="0"/>
              <a:pPr/>
              <a:t>3/23/15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4D92F-8333-3143-AF3E-CAC0C36CA1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318262"/>
            <a:ext cx="29626560" cy="5486400"/>
          </a:xfrm>
          <a:prstGeom prst="rect">
            <a:avLst/>
          </a:prstGeom>
        </p:spPr>
        <p:txBody>
          <a:bodyPr vert="horz" lIns="376202" tIns="188101" rIns="376202" bIns="18810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45920" y="7680963"/>
            <a:ext cx="29626560" cy="21724622"/>
          </a:xfrm>
          <a:prstGeom prst="rect">
            <a:avLst/>
          </a:prstGeom>
        </p:spPr>
        <p:txBody>
          <a:bodyPr vert="horz" lIns="376202" tIns="188101" rIns="376202" bIns="18810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45920" y="30510482"/>
            <a:ext cx="7680960" cy="1752600"/>
          </a:xfrm>
          <a:prstGeom prst="rect">
            <a:avLst/>
          </a:prstGeom>
        </p:spPr>
        <p:txBody>
          <a:bodyPr vert="horz" lIns="376202" tIns="188101" rIns="376202" bIns="188101" rtlCol="0" anchor="ctr"/>
          <a:lstStyle>
            <a:lvl1pPr algn="l">
              <a:defRPr sz="4900">
                <a:solidFill>
                  <a:schemeClr val="tx1">
                    <a:tint val="75000"/>
                  </a:schemeClr>
                </a:solidFill>
              </a:defRPr>
            </a:lvl1pPr>
          </a:lstStyle>
          <a:p>
            <a:fld id="{A195A639-0828-384B-B756-367166303EB9}" type="datetimeFigureOut">
              <a:rPr lang="en-US" smtClean="0"/>
              <a:pPr/>
              <a:t>3/23/15</a:t>
            </a:fld>
            <a:endParaRPr lang="en-US"/>
          </a:p>
        </p:txBody>
      </p:sp>
      <p:sp>
        <p:nvSpPr>
          <p:cNvPr id="5" name="Footer Placeholder 4"/>
          <p:cNvSpPr>
            <a:spLocks noGrp="1"/>
          </p:cNvSpPr>
          <p:nvPr>
            <p:ph type="ftr" sz="quarter" idx="3"/>
          </p:nvPr>
        </p:nvSpPr>
        <p:spPr>
          <a:xfrm>
            <a:off x="11247120" y="30510482"/>
            <a:ext cx="10424160" cy="1752600"/>
          </a:xfrm>
          <a:prstGeom prst="rect">
            <a:avLst/>
          </a:prstGeom>
        </p:spPr>
        <p:txBody>
          <a:bodyPr vert="horz" lIns="376202" tIns="188101" rIns="376202" bIns="188101" rtlCol="0" anchor="ctr"/>
          <a:lstStyle>
            <a:lvl1pPr algn="ctr">
              <a:defRPr sz="4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30510482"/>
            <a:ext cx="7680960" cy="1752600"/>
          </a:xfrm>
          <a:prstGeom prst="rect">
            <a:avLst/>
          </a:prstGeom>
        </p:spPr>
        <p:txBody>
          <a:bodyPr vert="horz" lIns="376202" tIns="188101" rIns="376202" bIns="188101" rtlCol="0" anchor="ctr"/>
          <a:lstStyle>
            <a:lvl1pPr algn="r">
              <a:defRPr sz="4900">
                <a:solidFill>
                  <a:schemeClr val="tx1">
                    <a:tint val="75000"/>
                  </a:schemeClr>
                </a:solidFill>
              </a:defRPr>
            </a:lvl1pPr>
          </a:lstStyle>
          <a:p>
            <a:fld id="{55C4D92F-8333-3143-AF3E-CAC0C36CA1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81012" rtl="0" eaLnBrk="1" latinLnBrk="0" hangingPunct="1">
        <a:spcBef>
          <a:spcPct val="0"/>
        </a:spcBef>
        <a:buNone/>
        <a:defRPr sz="18100" kern="1200">
          <a:solidFill>
            <a:schemeClr val="tx1"/>
          </a:solidFill>
          <a:latin typeface="+mj-lt"/>
          <a:ea typeface="+mj-ea"/>
          <a:cs typeface="+mj-cs"/>
        </a:defRPr>
      </a:lvl1pPr>
    </p:titleStyle>
    <p:bodyStyle>
      <a:lvl1pPr marL="1410759" indent="-1410759" algn="l" defTabSz="1881012" rtl="0" eaLnBrk="1" latinLnBrk="0" hangingPunct="1">
        <a:spcBef>
          <a:spcPct val="20000"/>
        </a:spcBef>
        <a:buFont typeface="Arial"/>
        <a:buChar char="•"/>
        <a:defRPr sz="13200" kern="1200">
          <a:solidFill>
            <a:schemeClr val="tx1"/>
          </a:solidFill>
          <a:latin typeface="+mn-lt"/>
          <a:ea typeface="+mn-ea"/>
          <a:cs typeface="+mn-cs"/>
        </a:defRPr>
      </a:lvl1pPr>
      <a:lvl2pPr marL="3056645" indent="-1175633" algn="l" defTabSz="1881012" rtl="0" eaLnBrk="1" latinLnBrk="0" hangingPunct="1">
        <a:spcBef>
          <a:spcPct val="20000"/>
        </a:spcBef>
        <a:buFont typeface="Arial"/>
        <a:buChar char="–"/>
        <a:defRPr sz="11500" kern="1200">
          <a:solidFill>
            <a:schemeClr val="tx1"/>
          </a:solidFill>
          <a:latin typeface="+mn-lt"/>
          <a:ea typeface="+mn-ea"/>
          <a:cs typeface="+mn-cs"/>
        </a:defRPr>
      </a:lvl2pPr>
      <a:lvl3pPr marL="4702531" indent="-940506" algn="l" defTabSz="1881012" rtl="0" eaLnBrk="1" latinLnBrk="0" hangingPunct="1">
        <a:spcBef>
          <a:spcPct val="20000"/>
        </a:spcBef>
        <a:buFont typeface="Arial"/>
        <a:buChar char="•"/>
        <a:defRPr sz="9900" kern="1200">
          <a:solidFill>
            <a:schemeClr val="tx1"/>
          </a:solidFill>
          <a:latin typeface="+mn-lt"/>
          <a:ea typeface="+mn-ea"/>
          <a:cs typeface="+mn-cs"/>
        </a:defRPr>
      </a:lvl3pPr>
      <a:lvl4pPr marL="6583543" indent="-940506" algn="l" defTabSz="1881012" rtl="0" eaLnBrk="1" latinLnBrk="0" hangingPunct="1">
        <a:spcBef>
          <a:spcPct val="20000"/>
        </a:spcBef>
        <a:buFont typeface="Arial"/>
        <a:buChar char="–"/>
        <a:defRPr sz="8200" kern="1200">
          <a:solidFill>
            <a:schemeClr val="tx1"/>
          </a:solidFill>
          <a:latin typeface="+mn-lt"/>
          <a:ea typeface="+mn-ea"/>
          <a:cs typeface="+mn-cs"/>
        </a:defRPr>
      </a:lvl4pPr>
      <a:lvl5pPr marL="8464555" indent="-940506" algn="l" defTabSz="1881012" rtl="0" eaLnBrk="1" latinLnBrk="0" hangingPunct="1">
        <a:spcBef>
          <a:spcPct val="20000"/>
        </a:spcBef>
        <a:buFont typeface="Arial"/>
        <a:buChar char="»"/>
        <a:defRPr sz="8200" kern="1200">
          <a:solidFill>
            <a:schemeClr val="tx1"/>
          </a:solidFill>
          <a:latin typeface="+mn-lt"/>
          <a:ea typeface="+mn-ea"/>
          <a:cs typeface="+mn-cs"/>
        </a:defRPr>
      </a:lvl5pPr>
      <a:lvl6pPr marL="10345567" indent="-940506" algn="l" defTabSz="1881012" rtl="0" eaLnBrk="1" latinLnBrk="0" hangingPunct="1">
        <a:spcBef>
          <a:spcPct val="20000"/>
        </a:spcBef>
        <a:buFont typeface="Arial"/>
        <a:buChar char="•"/>
        <a:defRPr sz="8200" kern="1200">
          <a:solidFill>
            <a:schemeClr val="tx1"/>
          </a:solidFill>
          <a:latin typeface="+mn-lt"/>
          <a:ea typeface="+mn-ea"/>
          <a:cs typeface="+mn-cs"/>
        </a:defRPr>
      </a:lvl6pPr>
      <a:lvl7pPr marL="12226580" indent="-940506" algn="l" defTabSz="1881012" rtl="0" eaLnBrk="1" latinLnBrk="0" hangingPunct="1">
        <a:spcBef>
          <a:spcPct val="20000"/>
        </a:spcBef>
        <a:buFont typeface="Arial"/>
        <a:buChar char="•"/>
        <a:defRPr sz="8200" kern="1200">
          <a:solidFill>
            <a:schemeClr val="tx1"/>
          </a:solidFill>
          <a:latin typeface="+mn-lt"/>
          <a:ea typeface="+mn-ea"/>
          <a:cs typeface="+mn-cs"/>
        </a:defRPr>
      </a:lvl7pPr>
      <a:lvl8pPr marL="14107592" indent="-940506" algn="l" defTabSz="1881012" rtl="0" eaLnBrk="1" latinLnBrk="0" hangingPunct="1">
        <a:spcBef>
          <a:spcPct val="20000"/>
        </a:spcBef>
        <a:buFont typeface="Arial"/>
        <a:buChar char="•"/>
        <a:defRPr sz="8200" kern="1200">
          <a:solidFill>
            <a:schemeClr val="tx1"/>
          </a:solidFill>
          <a:latin typeface="+mn-lt"/>
          <a:ea typeface="+mn-ea"/>
          <a:cs typeface="+mn-cs"/>
        </a:defRPr>
      </a:lvl8pPr>
      <a:lvl9pPr marL="15988604" indent="-940506" algn="l" defTabSz="1881012"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gif"/><Relationship Id="rId12" Type="http://schemas.openxmlformats.org/officeDocument/2006/relationships/image" Target="../media/image11.jpeg"/><Relationship Id="rId13" Type="http://schemas.openxmlformats.org/officeDocument/2006/relationships/image" Target="../media/image12.tiff"/><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tiff"/><Relationship Id="rId17" Type="http://schemas.openxmlformats.org/officeDocument/2006/relationships/image" Target="../media/image16.tiff"/><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tiff"/><Relationship Id="rId6" Type="http://schemas.openxmlformats.org/officeDocument/2006/relationships/image" Target="../media/image5.tiff"/><Relationship Id="rId7" Type="http://schemas.openxmlformats.org/officeDocument/2006/relationships/image" Target="../media/image6.tiff"/><Relationship Id="rId8" Type="http://schemas.openxmlformats.org/officeDocument/2006/relationships/image" Target="../media/image7.png"/><Relationship Id="rId9" Type="http://schemas.openxmlformats.org/officeDocument/2006/relationships/image" Target="../media/image8.tiff"/><Relationship Id="rId10" Type="http://schemas.openxmlformats.org/officeDocument/2006/relationships/image" Target="../media/image9.tif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AA7042">
                <a:alpha val="74000"/>
              </a:srgbClr>
            </a:gs>
            <a:gs pos="100000">
              <a:srgbClr val="AA7042">
                <a:alpha val="49000"/>
              </a:srgbClr>
            </a:gs>
          </a:gsLst>
          <a:path path="rect">
            <a:fillToRect l="100000" t="100000"/>
          </a:path>
          <a:tileRect r="-100000" b="-100000"/>
        </a:gradFill>
        <a:effectLst/>
      </p:bgPr>
    </p:bg>
    <p:spTree>
      <p:nvGrpSpPr>
        <p:cNvPr id="1" name=""/>
        <p:cNvGrpSpPr/>
        <p:nvPr/>
      </p:nvGrpSpPr>
      <p:grpSpPr>
        <a:xfrm>
          <a:off x="0" y="0"/>
          <a:ext cx="0" cy="0"/>
          <a:chOff x="0" y="0"/>
          <a:chExt cx="0" cy="0"/>
        </a:xfrm>
      </p:grpSpPr>
      <p:pic>
        <p:nvPicPr>
          <p:cNvPr id="195" name="Picture 194" descr="Screen shot 2015-03-24 at 10.55.41 PM.png"/>
          <p:cNvPicPr>
            <a:picLocks noChangeAspect="1"/>
          </p:cNvPicPr>
          <p:nvPr/>
        </p:nvPicPr>
        <p:blipFill>
          <a:blip r:embed="rId2"/>
          <a:stretch>
            <a:fillRect/>
          </a:stretch>
        </p:blipFill>
        <p:spPr>
          <a:xfrm>
            <a:off x="894483" y="26225243"/>
            <a:ext cx="9763358" cy="5504273"/>
          </a:xfrm>
          <a:prstGeom prst="rect">
            <a:avLst/>
          </a:prstGeom>
        </p:spPr>
      </p:pic>
      <p:pic>
        <p:nvPicPr>
          <p:cNvPr id="168" name="Picture 167" descr="forestry-clipart-forest-logo-hi.png"/>
          <p:cNvPicPr>
            <a:picLocks noChangeAspect="1"/>
          </p:cNvPicPr>
          <p:nvPr/>
        </p:nvPicPr>
        <p:blipFill>
          <a:blip r:embed="rId3"/>
          <a:stretch>
            <a:fillRect/>
          </a:stretch>
        </p:blipFill>
        <p:spPr>
          <a:xfrm>
            <a:off x="8158649" y="12346854"/>
            <a:ext cx="2682779" cy="2727403"/>
          </a:xfrm>
          <a:prstGeom prst="rect">
            <a:avLst/>
          </a:prstGeom>
        </p:spPr>
      </p:pic>
      <p:pic>
        <p:nvPicPr>
          <p:cNvPr id="166" name="Picture 165" descr="forestry-clipart-forest-logo-hi.png"/>
          <p:cNvPicPr>
            <a:picLocks noChangeAspect="1"/>
          </p:cNvPicPr>
          <p:nvPr/>
        </p:nvPicPr>
        <p:blipFill>
          <a:blip r:embed="rId3"/>
          <a:stretch>
            <a:fillRect/>
          </a:stretch>
        </p:blipFill>
        <p:spPr>
          <a:xfrm>
            <a:off x="14286967" y="12660030"/>
            <a:ext cx="2682779" cy="2727403"/>
          </a:xfrm>
          <a:prstGeom prst="rect">
            <a:avLst/>
          </a:prstGeom>
        </p:spPr>
      </p:pic>
      <p:pic>
        <p:nvPicPr>
          <p:cNvPr id="165" name="Picture 164" descr="forestry-clipart-forest-logo-hi.png"/>
          <p:cNvPicPr>
            <a:picLocks noChangeAspect="1"/>
          </p:cNvPicPr>
          <p:nvPr/>
        </p:nvPicPr>
        <p:blipFill>
          <a:blip r:embed="rId3"/>
          <a:stretch>
            <a:fillRect/>
          </a:stretch>
        </p:blipFill>
        <p:spPr>
          <a:xfrm>
            <a:off x="12648730" y="11930407"/>
            <a:ext cx="2682779" cy="2727403"/>
          </a:xfrm>
          <a:prstGeom prst="rect">
            <a:avLst/>
          </a:prstGeom>
        </p:spPr>
      </p:pic>
      <p:pic>
        <p:nvPicPr>
          <p:cNvPr id="164" name="Picture 163" descr="forestry-clipart-forest-logo-hi.png"/>
          <p:cNvPicPr>
            <a:picLocks noChangeAspect="1"/>
          </p:cNvPicPr>
          <p:nvPr/>
        </p:nvPicPr>
        <p:blipFill>
          <a:blip r:embed="rId3"/>
          <a:stretch>
            <a:fillRect/>
          </a:stretch>
        </p:blipFill>
        <p:spPr>
          <a:xfrm>
            <a:off x="10116831" y="12191781"/>
            <a:ext cx="2682779" cy="2727403"/>
          </a:xfrm>
          <a:prstGeom prst="rect">
            <a:avLst/>
          </a:prstGeom>
        </p:spPr>
      </p:pic>
      <p:sp>
        <p:nvSpPr>
          <p:cNvPr id="141" name="TextBox 140"/>
          <p:cNvSpPr txBox="1"/>
          <p:nvPr/>
        </p:nvSpPr>
        <p:spPr>
          <a:xfrm>
            <a:off x="6396667" y="6355798"/>
            <a:ext cx="20237784" cy="11111148"/>
          </a:xfrm>
          <a:prstGeom prst="rect">
            <a:avLst/>
          </a:prstGeom>
          <a:solidFill>
            <a:schemeClr val="bg2">
              <a:alpha val="50000"/>
            </a:schemeClr>
          </a:solidFill>
        </p:spPr>
        <p:txBody>
          <a:bodyPr wrap="square" rtlCol="0">
            <a:spAutoFit/>
          </a:bodyPr>
          <a:lstStyle/>
          <a:p>
            <a:endParaRPr lang="en-US" dirty="0">
              <a:solidFill>
                <a:srgbClr val="EEECE1"/>
              </a:solidFill>
            </a:endParaRPr>
          </a:p>
        </p:txBody>
      </p:sp>
      <p:pic>
        <p:nvPicPr>
          <p:cNvPr id="92" name="Picture 91" descr="forestry-clipart-forest-logo-hi.png"/>
          <p:cNvPicPr>
            <a:picLocks noChangeAspect="1"/>
          </p:cNvPicPr>
          <p:nvPr/>
        </p:nvPicPr>
        <p:blipFill>
          <a:blip r:embed="rId3"/>
          <a:stretch>
            <a:fillRect/>
          </a:stretch>
        </p:blipFill>
        <p:spPr>
          <a:xfrm>
            <a:off x="11503791" y="12578157"/>
            <a:ext cx="2682779" cy="2727403"/>
          </a:xfrm>
          <a:prstGeom prst="rect">
            <a:avLst/>
          </a:prstGeom>
        </p:spPr>
      </p:pic>
      <p:grpSp>
        <p:nvGrpSpPr>
          <p:cNvPr id="62" name="Group 61"/>
          <p:cNvGrpSpPr/>
          <p:nvPr/>
        </p:nvGrpSpPr>
        <p:grpSpPr>
          <a:xfrm>
            <a:off x="6396667" y="6282138"/>
            <a:ext cx="20252072" cy="11211002"/>
            <a:chOff x="6113597" y="5576363"/>
            <a:chExt cx="20252072" cy="11211002"/>
          </a:xfrm>
          <a:effectLst>
            <a:outerShdw blurRad="50800" dist="38100" dir="2700000">
              <a:srgbClr val="000000">
                <a:alpha val="43000"/>
              </a:srgbClr>
            </a:outerShdw>
          </a:effectLst>
        </p:grpSpPr>
        <p:cxnSp>
          <p:nvCxnSpPr>
            <p:cNvPr id="63" name="Straight Connector 62"/>
            <p:cNvCxnSpPr/>
            <p:nvPr/>
          </p:nvCxnSpPr>
          <p:spPr>
            <a:xfrm flipV="1">
              <a:off x="6126297" y="16761171"/>
              <a:ext cx="20239372" cy="11906"/>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rot="5400000" flipH="1" flipV="1">
              <a:off x="546597" y="11180673"/>
              <a:ext cx="11210207" cy="1588"/>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rot="5400000" flipH="1" flipV="1">
              <a:off x="20721671" y="11181467"/>
              <a:ext cx="11210208" cy="1588"/>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6113597" y="5601763"/>
              <a:ext cx="20237784" cy="794"/>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67" name="TextBox 66"/>
          <p:cNvSpPr txBox="1"/>
          <p:nvPr/>
        </p:nvSpPr>
        <p:spPr>
          <a:xfrm>
            <a:off x="6549862" y="9779818"/>
            <a:ext cx="4092737" cy="1415772"/>
          </a:xfrm>
          <a:prstGeom prst="rect">
            <a:avLst/>
          </a:prstGeom>
          <a:noFill/>
        </p:spPr>
        <p:txBody>
          <a:bodyPr wrap="square" rtlCol="0">
            <a:spAutoFit/>
          </a:bodyPr>
          <a:lstStyle/>
          <a:p>
            <a:pPr>
              <a:spcAft>
                <a:spcPts val="1200"/>
              </a:spcAft>
            </a:pPr>
            <a:r>
              <a:rPr lang="en-US" sz="3600" b="1" dirty="0" smtClean="0">
                <a:latin typeface="Arial"/>
                <a:cs typeface="Arial"/>
              </a:rPr>
              <a:t>Photosynthesis</a:t>
            </a:r>
          </a:p>
          <a:p>
            <a:pPr algn="ctr"/>
            <a:r>
              <a:rPr lang="en-US" sz="4000" b="1" dirty="0" smtClean="0">
                <a:latin typeface="Arial"/>
                <a:cs typeface="Arial"/>
              </a:rPr>
              <a:t>120</a:t>
            </a:r>
            <a:r>
              <a:rPr lang="en-US" sz="3600" b="1" dirty="0" smtClean="0">
                <a:latin typeface="Arial"/>
                <a:cs typeface="Arial"/>
              </a:rPr>
              <a:t> </a:t>
            </a:r>
            <a:r>
              <a:rPr lang="en-US" sz="4000" b="1" dirty="0" smtClean="0">
                <a:latin typeface="Arial"/>
                <a:cs typeface="Arial"/>
              </a:rPr>
              <a:t>Pg</a:t>
            </a:r>
            <a:endParaRPr lang="en-US" sz="4000" b="1" dirty="0">
              <a:latin typeface="Arial"/>
              <a:cs typeface="Arial"/>
            </a:endParaRPr>
          </a:p>
        </p:txBody>
      </p:sp>
      <p:sp>
        <p:nvSpPr>
          <p:cNvPr id="68" name="TextBox 67"/>
          <p:cNvSpPr txBox="1"/>
          <p:nvPr/>
        </p:nvSpPr>
        <p:spPr>
          <a:xfrm>
            <a:off x="12387697" y="9527608"/>
            <a:ext cx="4308696" cy="1415772"/>
          </a:xfrm>
          <a:prstGeom prst="rect">
            <a:avLst/>
          </a:prstGeom>
          <a:noFill/>
        </p:spPr>
        <p:txBody>
          <a:bodyPr wrap="square" rtlCol="0">
            <a:spAutoFit/>
          </a:bodyPr>
          <a:lstStyle/>
          <a:p>
            <a:pPr>
              <a:spcAft>
                <a:spcPts val="1200"/>
              </a:spcAft>
            </a:pPr>
            <a:r>
              <a:rPr lang="en-US" sz="3600" b="1" dirty="0" smtClean="0">
                <a:latin typeface="Arial"/>
                <a:cs typeface="Arial"/>
              </a:rPr>
              <a:t>Plant Respiration</a:t>
            </a:r>
          </a:p>
          <a:p>
            <a:pPr algn="ctr"/>
            <a:r>
              <a:rPr lang="en-US" sz="4000" b="1" dirty="0" smtClean="0">
                <a:latin typeface="Arial"/>
                <a:cs typeface="Arial"/>
              </a:rPr>
              <a:t>60 Pg</a:t>
            </a:r>
            <a:endParaRPr lang="en-US" sz="4000" b="1" dirty="0">
              <a:latin typeface="Arial"/>
              <a:cs typeface="Arial"/>
            </a:endParaRPr>
          </a:p>
        </p:txBody>
      </p:sp>
      <p:sp>
        <p:nvSpPr>
          <p:cNvPr id="69" name="TextBox 68"/>
          <p:cNvSpPr txBox="1"/>
          <p:nvPr/>
        </p:nvSpPr>
        <p:spPr>
          <a:xfrm>
            <a:off x="15932976" y="11149730"/>
            <a:ext cx="4307432" cy="1969770"/>
          </a:xfrm>
          <a:prstGeom prst="rect">
            <a:avLst/>
          </a:prstGeom>
          <a:noFill/>
        </p:spPr>
        <p:txBody>
          <a:bodyPr wrap="square" rtlCol="0">
            <a:spAutoFit/>
          </a:bodyPr>
          <a:lstStyle/>
          <a:p>
            <a:pPr algn="ctr"/>
            <a:r>
              <a:rPr lang="en-US" sz="3600" b="1" dirty="0" smtClean="0">
                <a:latin typeface="Arial"/>
                <a:cs typeface="Arial"/>
              </a:rPr>
              <a:t>Animal and Soil </a:t>
            </a:r>
          </a:p>
          <a:p>
            <a:pPr algn="ctr">
              <a:spcAft>
                <a:spcPts val="1200"/>
              </a:spcAft>
            </a:pPr>
            <a:r>
              <a:rPr lang="en-US" sz="3600" b="1" dirty="0" smtClean="0">
                <a:latin typeface="Arial"/>
                <a:cs typeface="Arial"/>
              </a:rPr>
              <a:t>Respiration</a:t>
            </a:r>
          </a:p>
          <a:p>
            <a:pPr algn="ctr"/>
            <a:r>
              <a:rPr lang="en-US" sz="4000" b="1" dirty="0" smtClean="0">
                <a:latin typeface="Arial"/>
                <a:cs typeface="Arial"/>
              </a:rPr>
              <a:t>60 Pg</a:t>
            </a:r>
            <a:endParaRPr lang="en-US" sz="4000" b="1" dirty="0">
              <a:latin typeface="Arial"/>
              <a:cs typeface="Arial"/>
            </a:endParaRPr>
          </a:p>
        </p:txBody>
      </p:sp>
      <p:sp>
        <p:nvSpPr>
          <p:cNvPr id="70" name="TextBox 69"/>
          <p:cNvSpPr txBox="1"/>
          <p:nvPr/>
        </p:nvSpPr>
        <p:spPr>
          <a:xfrm>
            <a:off x="18821400" y="7064280"/>
            <a:ext cx="5845887" cy="1415772"/>
          </a:xfrm>
          <a:prstGeom prst="rect">
            <a:avLst/>
          </a:prstGeom>
          <a:noFill/>
        </p:spPr>
        <p:txBody>
          <a:bodyPr wrap="square" rtlCol="0">
            <a:spAutoFit/>
          </a:bodyPr>
          <a:lstStyle/>
          <a:p>
            <a:pPr>
              <a:spcAft>
                <a:spcPts val="1200"/>
              </a:spcAft>
            </a:pPr>
            <a:r>
              <a:rPr lang="en-US" sz="3600" b="1" dirty="0" smtClean="0">
                <a:latin typeface="Arial"/>
                <a:cs typeface="Arial"/>
              </a:rPr>
              <a:t>Fossil Fuel Combustion</a:t>
            </a:r>
            <a:endParaRPr lang="en-US" sz="3600" dirty="0" smtClean="0">
              <a:latin typeface="Arial"/>
              <a:cs typeface="Arial"/>
            </a:endParaRPr>
          </a:p>
          <a:p>
            <a:pPr algn="ctr"/>
            <a:r>
              <a:rPr lang="en-US" sz="4000" b="1" dirty="0" smtClean="0">
                <a:latin typeface="Arial"/>
                <a:cs typeface="Arial"/>
              </a:rPr>
              <a:t>6 Pg</a:t>
            </a:r>
            <a:endParaRPr lang="en-US" sz="4000" b="1" dirty="0">
              <a:latin typeface="Arial"/>
              <a:cs typeface="Arial"/>
            </a:endParaRPr>
          </a:p>
        </p:txBody>
      </p:sp>
      <p:sp>
        <p:nvSpPr>
          <p:cNvPr id="71" name="TextBox 70"/>
          <p:cNvSpPr txBox="1"/>
          <p:nvPr/>
        </p:nvSpPr>
        <p:spPr>
          <a:xfrm>
            <a:off x="6917429" y="16327941"/>
            <a:ext cx="11903971" cy="646331"/>
          </a:xfrm>
          <a:prstGeom prst="rect">
            <a:avLst/>
          </a:prstGeom>
          <a:noFill/>
        </p:spPr>
        <p:txBody>
          <a:bodyPr wrap="square" rtlCol="0">
            <a:spAutoFit/>
          </a:bodyPr>
          <a:lstStyle/>
          <a:p>
            <a:r>
              <a:rPr lang="en-US" sz="3600" b="1" dirty="0" err="1" smtClean="0">
                <a:latin typeface="Arial"/>
                <a:cs typeface="Arial"/>
              </a:rPr>
              <a:t>Petagrams</a:t>
            </a:r>
            <a:r>
              <a:rPr lang="en-US" sz="3600" b="1" dirty="0" smtClean="0">
                <a:latin typeface="Arial"/>
                <a:cs typeface="Arial"/>
              </a:rPr>
              <a:t> (Pg)</a:t>
            </a:r>
            <a:r>
              <a:rPr lang="en-US" sz="3600" dirty="0" smtClean="0">
                <a:latin typeface="Arial"/>
                <a:cs typeface="Arial"/>
              </a:rPr>
              <a:t> = Billions of Tons of Carbon </a:t>
            </a:r>
            <a:endParaRPr lang="en-US" sz="3600" b="1" dirty="0">
              <a:latin typeface="Arial"/>
              <a:cs typeface="Arial"/>
            </a:endParaRPr>
          </a:p>
        </p:txBody>
      </p:sp>
      <p:sp>
        <p:nvSpPr>
          <p:cNvPr id="72" name="Cloud 71"/>
          <p:cNvSpPr/>
          <p:nvPr/>
        </p:nvSpPr>
        <p:spPr>
          <a:xfrm rot="3681044">
            <a:off x="23780686" y="10006704"/>
            <a:ext cx="727722" cy="567782"/>
          </a:xfrm>
          <a:prstGeom prst="cloud">
            <a:avLst/>
          </a:prstGeom>
          <a:solidFill>
            <a:schemeClr val="bg2"/>
          </a:solidFill>
          <a:ln>
            <a:solidFill>
              <a:schemeClr val="bg1">
                <a:lumMod val="50000"/>
              </a:schemeClr>
            </a:solidFill>
          </a:ln>
          <a:scene3d>
            <a:camera prst="orthographicFront">
              <a:rot lat="0" lon="10799978"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Cloud 72"/>
          <p:cNvSpPr/>
          <p:nvPr/>
        </p:nvSpPr>
        <p:spPr>
          <a:xfrm rot="3681044">
            <a:off x="23236267" y="9842457"/>
            <a:ext cx="446954" cy="324532"/>
          </a:xfrm>
          <a:prstGeom prst="cloud">
            <a:avLst/>
          </a:prstGeom>
          <a:solidFill>
            <a:schemeClr val="bg2"/>
          </a:solidFill>
          <a:ln>
            <a:solidFill>
              <a:schemeClr val="bg1">
                <a:lumMod val="50000"/>
              </a:schemeClr>
            </a:solidFill>
          </a:ln>
          <a:scene3d>
            <a:camera prst="orthographicFront">
              <a:rot lat="0" lon="10799978"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Freeform 79"/>
          <p:cNvSpPr/>
          <p:nvPr/>
        </p:nvSpPr>
        <p:spPr>
          <a:xfrm>
            <a:off x="11226800" y="7397750"/>
            <a:ext cx="1320800" cy="203200"/>
          </a:xfrm>
          <a:custGeom>
            <a:avLst/>
            <a:gdLst>
              <a:gd name="connsiteX0" fmla="*/ 0 w 1104900"/>
              <a:gd name="connsiteY0" fmla="*/ 69850 h 203200"/>
              <a:gd name="connsiteX1" fmla="*/ 127000 w 1104900"/>
              <a:gd name="connsiteY1" fmla="*/ 184150 h 203200"/>
              <a:gd name="connsiteX2" fmla="*/ 203200 w 1104900"/>
              <a:gd name="connsiteY2" fmla="*/ 82550 h 203200"/>
              <a:gd name="connsiteX3" fmla="*/ 330200 w 1104900"/>
              <a:gd name="connsiteY3" fmla="*/ 146050 h 203200"/>
              <a:gd name="connsiteX4" fmla="*/ 431800 w 1104900"/>
              <a:gd name="connsiteY4" fmla="*/ 6350 h 203200"/>
              <a:gd name="connsiteX5" fmla="*/ 584200 w 1104900"/>
              <a:gd name="connsiteY5" fmla="*/ 184150 h 203200"/>
              <a:gd name="connsiteX6" fmla="*/ 711200 w 1104900"/>
              <a:gd name="connsiteY6" fmla="*/ 82550 h 203200"/>
              <a:gd name="connsiteX7" fmla="*/ 812800 w 1104900"/>
              <a:gd name="connsiteY7" fmla="*/ 196850 h 203200"/>
              <a:gd name="connsiteX8" fmla="*/ 927100 w 1104900"/>
              <a:gd name="connsiteY8" fmla="*/ 44450 h 203200"/>
              <a:gd name="connsiteX9" fmla="*/ 1028700 w 1104900"/>
              <a:gd name="connsiteY9" fmla="*/ 107950 h 203200"/>
              <a:gd name="connsiteX10" fmla="*/ 1104900 w 1104900"/>
              <a:gd name="connsiteY10" fmla="*/ 82550 h 203200"/>
              <a:gd name="connsiteX11" fmla="*/ 1104900 w 1104900"/>
              <a:gd name="connsiteY11" fmla="*/ 8255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 h="203200">
                <a:moveTo>
                  <a:pt x="0" y="69850"/>
                </a:moveTo>
                <a:cubicBezTo>
                  <a:pt x="46566" y="125941"/>
                  <a:pt x="93133" y="182033"/>
                  <a:pt x="127000" y="184150"/>
                </a:cubicBezTo>
                <a:cubicBezTo>
                  <a:pt x="160867" y="186267"/>
                  <a:pt x="169333" y="88900"/>
                  <a:pt x="203200" y="82550"/>
                </a:cubicBezTo>
                <a:cubicBezTo>
                  <a:pt x="237067" y="76200"/>
                  <a:pt x="292100" y="158750"/>
                  <a:pt x="330200" y="146050"/>
                </a:cubicBezTo>
                <a:cubicBezTo>
                  <a:pt x="368300" y="133350"/>
                  <a:pt x="389467" y="0"/>
                  <a:pt x="431800" y="6350"/>
                </a:cubicBezTo>
                <a:cubicBezTo>
                  <a:pt x="474133" y="12700"/>
                  <a:pt x="537633" y="171450"/>
                  <a:pt x="584200" y="184150"/>
                </a:cubicBezTo>
                <a:cubicBezTo>
                  <a:pt x="630767" y="196850"/>
                  <a:pt x="673100" y="80433"/>
                  <a:pt x="711200" y="82550"/>
                </a:cubicBezTo>
                <a:cubicBezTo>
                  <a:pt x="749300" y="84667"/>
                  <a:pt x="776817" y="203200"/>
                  <a:pt x="812800" y="196850"/>
                </a:cubicBezTo>
                <a:cubicBezTo>
                  <a:pt x="848783" y="190500"/>
                  <a:pt x="891117" y="59267"/>
                  <a:pt x="927100" y="44450"/>
                </a:cubicBezTo>
                <a:cubicBezTo>
                  <a:pt x="963083" y="29633"/>
                  <a:pt x="999067" y="101600"/>
                  <a:pt x="1028700" y="107950"/>
                </a:cubicBezTo>
                <a:cubicBezTo>
                  <a:pt x="1058333" y="114300"/>
                  <a:pt x="1104900" y="82550"/>
                  <a:pt x="1104900" y="82550"/>
                </a:cubicBezTo>
                <a:lnTo>
                  <a:pt x="1104900" y="82550"/>
                </a:lnTo>
              </a:path>
            </a:pathLst>
          </a:custGeom>
          <a:noFill/>
          <a:ln w="5715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Freeform 81"/>
          <p:cNvSpPr/>
          <p:nvPr/>
        </p:nvSpPr>
        <p:spPr>
          <a:xfrm rot="160843">
            <a:off x="11010900" y="8189383"/>
            <a:ext cx="2032000" cy="1018117"/>
          </a:xfrm>
          <a:custGeom>
            <a:avLst/>
            <a:gdLst>
              <a:gd name="connsiteX0" fmla="*/ 0 w 1841500"/>
              <a:gd name="connsiteY0" fmla="*/ 91017 h 1018117"/>
              <a:gd name="connsiteX1" fmla="*/ 203200 w 1841500"/>
              <a:gd name="connsiteY1" fmla="*/ 14817 h 1018117"/>
              <a:gd name="connsiteX2" fmla="*/ 203200 w 1841500"/>
              <a:gd name="connsiteY2" fmla="*/ 179917 h 1018117"/>
              <a:gd name="connsiteX3" fmla="*/ 355600 w 1841500"/>
              <a:gd name="connsiteY3" fmla="*/ 103717 h 1018117"/>
              <a:gd name="connsiteX4" fmla="*/ 368300 w 1841500"/>
              <a:gd name="connsiteY4" fmla="*/ 243417 h 1018117"/>
              <a:gd name="connsiteX5" fmla="*/ 546100 w 1841500"/>
              <a:gd name="connsiteY5" fmla="*/ 129117 h 1018117"/>
              <a:gd name="connsiteX6" fmla="*/ 635000 w 1841500"/>
              <a:gd name="connsiteY6" fmla="*/ 357717 h 1018117"/>
              <a:gd name="connsiteX7" fmla="*/ 787400 w 1841500"/>
              <a:gd name="connsiteY7" fmla="*/ 268817 h 1018117"/>
              <a:gd name="connsiteX8" fmla="*/ 838200 w 1841500"/>
              <a:gd name="connsiteY8" fmla="*/ 459317 h 1018117"/>
              <a:gd name="connsiteX9" fmla="*/ 1016000 w 1841500"/>
              <a:gd name="connsiteY9" fmla="*/ 395817 h 1018117"/>
              <a:gd name="connsiteX10" fmla="*/ 1054100 w 1841500"/>
              <a:gd name="connsiteY10" fmla="*/ 624417 h 1018117"/>
              <a:gd name="connsiteX11" fmla="*/ 1244600 w 1841500"/>
              <a:gd name="connsiteY11" fmla="*/ 522817 h 1018117"/>
              <a:gd name="connsiteX12" fmla="*/ 1257300 w 1841500"/>
              <a:gd name="connsiteY12" fmla="*/ 675217 h 1018117"/>
              <a:gd name="connsiteX13" fmla="*/ 1422400 w 1841500"/>
              <a:gd name="connsiteY13" fmla="*/ 624417 h 1018117"/>
              <a:gd name="connsiteX14" fmla="*/ 1422400 w 1841500"/>
              <a:gd name="connsiteY14" fmla="*/ 853017 h 1018117"/>
              <a:gd name="connsiteX15" fmla="*/ 1574800 w 1841500"/>
              <a:gd name="connsiteY15" fmla="*/ 738717 h 1018117"/>
              <a:gd name="connsiteX16" fmla="*/ 1600200 w 1841500"/>
              <a:gd name="connsiteY16" fmla="*/ 954617 h 1018117"/>
              <a:gd name="connsiteX17" fmla="*/ 1803400 w 1841500"/>
              <a:gd name="connsiteY17" fmla="*/ 827617 h 1018117"/>
              <a:gd name="connsiteX18" fmla="*/ 1828800 w 1841500"/>
              <a:gd name="connsiteY18" fmla="*/ 1018117 h 101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1500" h="1018117">
                <a:moveTo>
                  <a:pt x="0" y="91017"/>
                </a:moveTo>
                <a:cubicBezTo>
                  <a:pt x="84666" y="45508"/>
                  <a:pt x="169333" y="0"/>
                  <a:pt x="203200" y="14817"/>
                </a:cubicBezTo>
                <a:cubicBezTo>
                  <a:pt x="237067" y="29634"/>
                  <a:pt x="177800" y="165100"/>
                  <a:pt x="203200" y="179917"/>
                </a:cubicBezTo>
                <a:cubicBezTo>
                  <a:pt x="228600" y="194734"/>
                  <a:pt x="328083" y="93134"/>
                  <a:pt x="355600" y="103717"/>
                </a:cubicBezTo>
                <a:cubicBezTo>
                  <a:pt x="383117" y="114300"/>
                  <a:pt x="336550" y="239184"/>
                  <a:pt x="368300" y="243417"/>
                </a:cubicBezTo>
                <a:cubicBezTo>
                  <a:pt x="400050" y="247650"/>
                  <a:pt x="501650" y="110067"/>
                  <a:pt x="546100" y="129117"/>
                </a:cubicBezTo>
                <a:cubicBezTo>
                  <a:pt x="590550" y="148167"/>
                  <a:pt x="594783" y="334434"/>
                  <a:pt x="635000" y="357717"/>
                </a:cubicBezTo>
                <a:cubicBezTo>
                  <a:pt x="675217" y="381000"/>
                  <a:pt x="753533" y="251884"/>
                  <a:pt x="787400" y="268817"/>
                </a:cubicBezTo>
                <a:cubicBezTo>
                  <a:pt x="821267" y="285750"/>
                  <a:pt x="800100" y="438150"/>
                  <a:pt x="838200" y="459317"/>
                </a:cubicBezTo>
                <a:cubicBezTo>
                  <a:pt x="876300" y="480484"/>
                  <a:pt x="980017" y="368300"/>
                  <a:pt x="1016000" y="395817"/>
                </a:cubicBezTo>
                <a:cubicBezTo>
                  <a:pt x="1051983" y="423334"/>
                  <a:pt x="1016000" y="603250"/>
                  <a:pt x="1054100" y="624417"/>
                </a:cubicBezTo>
                <a:cubicBezTo>
                  <a:pt x="1092200" y="645584"/>
                  <a:pt x="1210733" y="514350"/>
                  <a:pt x="1244600" y="522817"/>
                </a:cubicBezTo>
                <a:cubicBezTo>
                  <a:pt x="1278467" y="531284"/>
                  <a:pt x="1227667" y="658284"/>
                  <a:pt x="1257300" y="675217"/>
                </a:cubicBezTo>
                <a:cubicBezTo>
                  <a:pt x="1286933" y="692150"/>
                  <a:pt x="1394883" y="594784"/>
                  <a:pt x="1422400" y="624417"/>
                </a:cubicBezTo>
                <a:cubicBezTo>
                  <a:pt x="1449917" y="654050"/>
                  <a:pt x="1397000" y="833967"/>
                  <a:pt x="1422400" y="853017"/>
                </a:cubicBezTo>
                <a:cubicBezTo>
                  <a:pt x="1447800" y="872067"/>
                  <a:pt x="1545167" y="721784"/>
                  <a:pt x="1574800" y="738717"/>
                </a:cubicBezTo>
                <a:cubicBezTo>
                  <a:pt x="1604433" y="755650"/>
                  <a:pt x="1562100" y="939800"/>
                  <a:pt x="1600200" y="954617"/>
                </a:cubicBezTo>
                <a:cubicBezTo>
                  <a:pt x="1638300" y="969434"/>
                  <a:pt x="1765300" y="817034"/>
                  <a:pt x="1803400" y="827617"/>
                </a:cubicBezTo>
                <a:cubicBezTo>
                  <a:pt x="1841500" y="838200"/>
                  <a:pt x="1828800" y="1018117"/>
                  <a:pt x="1828800" y="1018117"/>
                </a:cubicBezTo>
              </a:path>
            </a:pathLst>
          </a:custGeom>
          <a:noFill/>
          <a:ln w="5715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Freeform 82"/>
          <p:cNvSpPr/>
          <p:nvPr/>
        </p:nvSpPr>
        <p:spPr>
          <a:xfrm>
            <a:off x="10221383" y="8585200"/>
            <a:ext cx="243417" cy="1032124"/>
          </a:xfrm>
          <a:custGeom>
            <a:avLst/>
            <a:gdLst>
              <a:gd name="connsiteX0" fmla="*/ 65617 w 243417"/>
              <a:gd name="connsiteY0" fmla="*/ 0 h 914400"/>
              <a:gd name="connsiteX1" fmla="*/ 179917 w 243417"/>
              <a:gd name="connsiteY1" fmla="*/ 101600 h 914400"/>
              <a:gd name="connsiteX2" fmla="*/ 78317 w 243417"/>
              <a:gd name="connsiteY2" fmla="*/ 203200 h 914400"/>
              <a:gd name="connsiteX3" fmla="*/ 179917 w 243417"/>
              <a:gd name="connsiteY3" fmla="*/ 317500 h 914400"/>
              <a:gd name="connsiteX4" fmla="*/ 2117 w 243417"/>
              <a:gd name="connsiteY4" fmla="*/ 444500 h 914400"/>
              <a:gd name="connsiteX5" fmla="*/ 192617 w 243417"/>
              <a:gd name="connsiteY5" fmla="*/ 533400 h 914400"/>
              <a:gd name="connsiteX6" fmla="*/ 14817 w 243417"/>
              <a:gd name="connsiteY6" fmla="*/ 685800 h 914400"/>
              <a:gd name="connsiteX7" fmla="*/ 167217 w 243417"/>
              <a:gd name="connsiteY7" fmla="*/ 736600 h 914400"/>
              <a:gd name="connsiteX8" fmla="*/ 65617 w 243417"/>
              <a:gd name="connsiteY8" fmla="*/ 838200 h 914400"/>
              <a:gd name="connsiteX9" fmla="*/ 243417 w 243417"/>
              <a:gd name="connsiteY9" fmla="*/ 914400 h 914400"/>
              <a:gd name="connsiteX10" fmla="*/ 243417 w 243417"/>
              <a:gd name="connsiteY10"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417" h="914400">
                <a:moveTo>
                  <a:pt x="65617" y="0"/>
                </a:moveTo>
                <a:cubicBezTo>
                  <a:pt x="121708" y="33866"/>
                  <a:pt x="177800" y="67733"/>
                  <a:pt x="179917" y="101600"/>
                </a:cubicBezTo>
                <a:cubicBezTo>
                  <a:pt x="182034" y="135467"/>
                  <a:pt x="78317" y="167217"/>
                  <a:pt x="78317" y="203200"/>
                </a:cubicBezTo>
                <a:cubicBezTo>
                  <a:pt x="78317" y="239183"/>
                  <a:pt x="192617" y="277283"/>
                  <a:pt x="179917" y="317500"/>
                </a:cubicBezTo>
                <a:cubicBezTo>
                  <a:pt x="167217" y="357717"/>
                  <a:pt x="0" y="408517"/>
                  <a:pt x="2117" y="444500"/>
                </a:cubicBezTo>
                <a:cubicBezTo>
                  <a:pt x="4234" y="480483"/>
                  <a:pt x="190500" y="493183"/>
                  <a:pt x="192617" y="533400"/>
                </a:cubicBezTo>
                <a:cubicBezTo>
                  <a:pt x="194734" y="573617"/>
                  <a:pt x="19050" y="651933"/>
                  <a:pt x="14817" y="685800"/>
                </a:cubicBezTo>
                <a:cubicBezTo>
                  <a:pt x="10584" y="719667"/>
                  <a:pt x="158750" y="711200"/>
                  <a:pt x="167217" y="736600"/>
                </a:cubicBezTo>
                <a:cubicBezTo>
                  <a:pt x="175684" y="762000"/>
                  <a:pt x="52917" y="808567"/>
                  <a:pt x="65617" y="838200"/>
                </a:cubicBezTo>
                <a:cubicBezTo>
                  <a:pt x="78317" y="867833"/>
                  <a:pt x="243417" y="914400"/>
                  <a:pt x="243417" y="914400"/>
                </a:cubicBezTo>
                <a:lnTo>
                  <a:pt x="243417" y="914400"/>
                </a:lnTo>
              </a:path>
            </a:pathLst>
          </a:custGeom>
          <a:noFill/>
          <a:ln w="57150"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6" name="Rectangle 85"/>
          <p:cNvSpPr/>
          <p:nvPr/>
        </p:nvSpPr>
        <p:spPr>
          <a:xfrm>
            <a:off x="4244408" y="517921"/>
            <a:ext cx="24129022" cy="2816156"/>
          </a:xfrm>
          <a:prstGeom prst="rect">
            <a:avLst/>
          </a:prstGeom>
        </p:spPr>
        <p:txBody>
          <a:bodyPr wrap="none">
            <a:spAutoFit/>
          </a:bodyPr>
          <a:lstStyle/>
          <a:p>
            <a:pPr algn="ctr">
              <a:spcAft>
                <a:spcPts val="3000"/>
              </a:spcAft>
            </a:pPr>
            <a:r>
              <a:rPr lang="en-US" sz="8000" b="1" dirty="0" smtClean="0">
                <a:latin typeface="Arial"/>
                <a:cs typeface="Arial"/>
              </a:rPr>
              <a:t>Carbon Here, Carbon There, Carbon Everywhere!</a:t>
            </a:r>
          </a:p>
          <a:p>
            <a:pPr algn="ctr">
              <a:spcAft>
                <a:spcPts val="1800"/>
              </a:spcAft>
            </a:pPr>
            <a:r>
              <a:rPr lang="en-US" sz="7200" b="1" dirty="0" smtClean="0">
                <a:latin typeface="Arial"/>
                <a:cs typeface="Arial"/>
              </a:rPr>
              <a:t>The Terrestrial </a:t>
            </a:r>
            <a:r>
              <a:rPr lang="en-US" sz="7200" b="1" dirty="0" smtClean="0">
                <a:latin typeface="Arial"/>
                <a:cs typeface="Arial"/>
              </a:rPr>
              <a:t>Carbon Cycle</a:t>
            </a:r>
            <a:endParaRPr lang="en-US" sz="7200" b="1" dirty="0">
              <a:latin typeface="Arial"/>
              <a:cs typeface="Arial"/>
            </a:endParaRPr>
          </a:p>
        </p:txBody>
      </p:sp>
      <p:pic>
        <p:nvPicPr>
          <p:cNvPr id="89" name="Picture 88" descr="LEAF1.jpg"/>
          <p:cNvPicPr>
            <a:picLocks noChangeAspect="1"/>
          </p:cNvPicPr>
          <p:nvPr/>
        </p:nvPicPr>
        <p:blipFill>
          <a:blip r:embed="rId4">
            <a:clrChange>
              <a:clrFrom>
                <a:srgbClr val="FFFFFF"/>
              </a:clrFrom>
              <a:clrTo>
                <a:srgbClr val="FFFFFF">
                  <a:alpha val="0"/>
                </a:srgbClr>
              </a:clrTo>
            </a:clrChange>
            <a:alphaModFix/>
          </a:blip>
          <a:stretch>
            <a:fillRect/>
          </a:stretch>
        </p:blipFill>
        <p:spPr>
          <a:xfrm rot="1609309">
            <a:off x="714015" y="1398920"/>
            <a:ext cx="4154465" cy="4180070"/>
          </a:xfrm>
          <a:prstGeom prst="rect">
            <a:avLst/>
          </a:prstGeom>
          <a:gradFill flip="none" rotWithShape="0">
            <a:gsLst>
              <a:gs pos="0">
                <a:srgbClr val="AA7042">
                  <a:alpha val="0"/>
                </a:srgbClr>
              </a:gs>
              <a:gs pos="100000">
                <a:srgbClr val="AA7042">
                  <a:alpha val="0"/>
                </a:srgbClr>
              </a:gs>
            </a:gsLst>
            <a:path path="rect">
              <a:fillToRect l="588598" t="575064" r="-488598" b="-475064"/>
            </a:path>
            <a:tileRect l="99" t="-12248" r="-1077097" b="-1062377"/>
          </a:gradFill>
        </p:spPr>
      </p:pic>
      <p:sp>
        <p:nvSpPr>
          <p:cNvPr id="90" name="Oval Callout 89"/>
          <p:cNvSpPr/>
          <p:nvPr/>
        </p:nvSpPr>
        <p:spPr>
          <a:xfrm>
            <a:off x="4863970" y="2600588"/>
            <a:ext cx="6234811" cy="3425091"/>
          </a:xfrm>
          <a:prstGeom prst="wedgeEllipseCallout">
            <a:avLst>
              <a:gd name="adj1" fmla="val -59635"/>
              <a:gd name="adj2" fmla="val -31697"/>
            </a:avLst>
          </a:prstGeom>
          <a:solidFill>
            <a:schemeClr val="bg2"/>
          </a:solidFill>
          <a:ln>
            <a:solidFill>
              <a:schemeClr val="tx1"/>
            </a:solidFill>
          </a:ln>
          <a:effectLst>
            <a:outerShdw blurRad="50800" dist="50800" dir="270000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5122575" y="3203356"/>
            <a:ext cx="5573750" cy="2462212"/>
          </a:xfrm>
          <a:prstGeom prst="rect">
            <a:avLst/>
          </a:prstGeom>
          <a:noFill/>
        </p:spPr>
        <p:txBody>
          <a:bodyPr wrap="square" rtlCol="0">
            <a:spAutoFit/>
          </a:bodyPr>
          <a:lstStyle/>
          <a:p>
            <a:pPr algn="ctr">
              <a:spcAft>
                <a:spcPts val="1200"/>
              </a:spcAft>
            </a:pPr>
            <a:r>
              <a:rPr lang="en-US" sz="4800" b="1" dirty="0" smtClean="0">
                <a:latin typeface="Times New Roman"/>
                <a:cs typeface="Times New Roman"/>
              </a:rPr>
              <a:t>Want to learn about carbon??</a:t>
            </a:r>
          </a:p>
          <a:p>
            <a:pPr algn="ctr">
              <a:spcAft>
                <a:spcPts val="1200"/>
              </a:spcAft>
            </a:pPr>
            <a:r>
              <a:rPr lang="en-US" sz="4800" b="1" dirty="0" smtClean="0">
                <a:latin typeface="Times New Roman"/>
                <a:cs typeface="Times New Roman"/>
              </a:rPr>
              <a:t>Follow me!</a:t>
            </a:r>
          </a:p>
        </p:txBody>
      </p:sp>
      <p:pic>
        <p:nvPicPr>
          <p:cNvPr id="96" name="Picture 95" descr="LEAF1.jpg"/>
          <p:cNvPicPr>
            <a:picLocks noChangeAspect="1"/>
          </p:cNvPicPr>
          <p:nvPr/>
        </p:nvPicPr>
        <p:blipFill>
          <a:blip r:embed="rId5">
            <a:clrChange>
              <a:clrFrom>
                <a:srgbClr val="CBCBCB"/>
              </a:clrFrom>
              <a:clrTo>
                <a:srgbClr val="CBCBCB">
                  <a:alpha val="0"/>
                </a:srgbClr>
              </a:clrTo>
            </a:clrChange>
            <a:alphaModFix/>
          </a:blip>
          <a:stretch>
            <a:fillRect/>
          </a:stretch>
        </p:blipFill>
        <p:spPr>
          <a:xfrm>
            <a:off x="203200" y="7698366"/>
            <a:ext cx="1605556" cy="1615454"/>
          </a:xfrm>
          <a:prstGeom prst="rect">
            <a:avLst/>
          </a:prstGeom>
          <a:gradFill flip="none" rotWithShape="0">
            <a:gsLst>
              <a:gs pos="0">
                <a:srgbClr val="AA7042">
                  <a:alpha val="0"/>
                </a:srgbClr>
              </a:gs>
              <a:gs pos="100000">
                <a:srgbClr val="AA7042">
                  <a:alpha val="0"/>
                </a:srgbClr>
              </a:gs>
            </a:gsLst>
            <a:path path="rect">
              <a:fillToRect l="2037624" t="1515911" r="-1937624" b="-1415911"/>
            </a:path>
            <a:tileRect l="-12656" t="-521808" r="-3987905" b="-3453629"/>
          </a:gradFill>
        </p:spPr>
      </p:pic>
      <p:sp>
        <p:nvSpPr>
          <p:cNvPr id="97" name="TextBox 96"/>
          <p:cNvSpPr txBox="1"/>
          <p:nvPr/>
        </p:nvSpPr>
        <p:spPr>
          <a:xfrm>
            <a:off x="1808755" y="8332400"/>
            <a:ext cx="4796843" cy="707886"/>
          </a:xfrm>
          <a:prstGeom prst="rect">
            <a:avLst/>
          </a:prstGeom>
          <a:noFill/>
        </p:spPr>
        <p:txBody>
          <a:bodyPr wrap="square" rtlCol="0">
            <a:spAutoFit/>
          </a:bodyPr>
          <a:lstStyle/>
          <a:p>
            <a:r>
              <a:rPr lang="en-US" sz="4000" b="1" dirty="0" smtClean="0">
                <a:latin typeface="Arial"/>
                <a:cs typeface="Arial"/>
              </a:rPr>
              <a:t>1. Photosynthesis</a:t>
            </a:r>
            <a:endParaRPr lang="en-US" sz="4000" b="1" dirty="0">
              <a:latin typeface="Arial"/>
              <a:cs typeface="Arial"/>
            </a:endParaRPr>
          </a:p>
        </p:txBody>
      </p:sp>
      <p:sp>
        <p:nvSpPr>
          <p:cNvPr id="101" name="TextBox 100"/>
          <p:cNvSpPr txBox="1"/>
          <p:nvPr/>
        </p:nvSpPr>
        <p:spPr>
          <a:xfrm>
            <a:off x="6847218" y="18313169"/>
            <a:ext cx="5087070" cy="707886"/>
          </a:xfrm>
          <a:prstGeom prst="rect">
            <a:avLst/>
          </a:prstGeom>
          <a:noFill/>
        </p:spPr>
        <p:txBody>
          <a:bodyPr wrap="square" rtlCol="0">
            <a:spAutoFit/>
          </a:bodyPr>
          <a:lstStyle/>
          <a:p>
            <a:r>
              <a:rPr lang="en-US" sz="4000" b="1" dirty="0" smtClean="0">
                <a:latin typeface="Arial"/>
                <a:cs typeface="Arial"/>
              </a:rPr>
              <a:t>2. Plant Respiration</a:t>
            </a:r>
            <a:endParaRPr lang="en-US" sz="4000" b="1" dirty="0">
              <a:latin typeface="Arial"/>
              <a:cs typeface="Arial"/>
            </a:endParaRPr>
          </a:p>
        </p:txBody>
      </p:sp>
      <p:sp>
        <p:nvSpPr>
          <p:cNvPr id="103" name="TextBox 102"/>
          <p:cNvSpPr txBox="1"/>
          <p:nvPr/>
        </p:nvSpPr>
        <p:spPr>
          <a:xfrm>
            <a:off x="20432826" y="18363969"/>
            <a:ext cx="9584829" cy="707886"/>
          </a:xfrm>
          <a:prstGeom prst="rect">
            <a:avLst/>
          </a:prstGeom>
          <a:noFill/>
        </p:spPr>
        <p:txBody>
          <a:bodyPr wrap="square" rtlCol="0">
            <a:spAutoFit/>
          </a:bodyPr>
          <a:lstStyle/>
          <a:p>
            <a:r>
              <a:rPr lang="en-US" sz="4000" b="1" dirty="0" smtClean="0">
                <a:latin typeface="Arial"/>
                <a:cs typeface="Arial"/>
              </a:rPr>
              <a:t>3. Animal and Soil Respiration</a:t>
            </a:r>
            <a:endParaRPr lang="en-US" sz="4000" b="1" dirty="0">
              <a:latin typeface="Arial"/>
              <a:cs typeface="Arial"/>
            </a:endParaRPr>
          </a:p>
        </p:txBody>
      </p:sp>
      <p:sp>
        <p:nvSpPr>
          <p:cNvPr id="105" name="TextBox 104"/>
          <p:cNvSpPr txBox="1"/>
          <p:nvPr/>
        </p:nvSpPr>
        <p:spPr>
          <a:xfrm>
            <a:off x="28630686" y="6320386"/>
            <a:ext cx="3849955" cy="1323439"/>
          </a:xfrm>
          <a:prstGeom prst="rect">
            <a:avLst/>
          </a:prstGeom>
          <a:noFill/>
        </p:spPr>
        <p:txBody>
          <a:bodyPr wrap="square" rtlCol="0">
            <a:spAutoFit/>
          </a:bodyPr>
          <a:lstStyle/>
          <a:p>
            <a:r>
              <a:rPr lang="en-US" sz="4000" b="1" dirty="0" smtClean="0">
                <a:latin typeface="Arial"/>
                <a:cs typeface="Arial"/>
              </a:rPr>
              <a:t>4. Fossil Fuel</a:t>
            </a:r>
          </a:p>
          <a:p>
            <a:r>
              <a:rPr lang="en-US" sz="4000" b="1" dirty="0" smtClean="0">
                <a:latin typeface="Arial"/>
                <a:cs typeface="Arial"/>
              </a:rPr>
              <a:t> Combustion</a:t>
            </a:r>
            <a:endParaRPr lang="en-US" sz="4000" b="1" dirty="0">
              <a:latin typeface="Arial"/>
              <a:cs typeface="Arial"/>
            </a:endParaRPr>
          </a:p>
        </p:txBody>
      </p:sp>
      <p:sp>
        <p:nvSpPr>
          <p:cNvPr id="108" name="TextBox 107"/>
          <p:cNvSpPr txBox="1"/>
          <p:nvPr/>
        </p:nvSpPr>
        <p:spPr>
          <a:xfrm>
            <a:off x="447002" y="9265914"/>
            <a:ext cx="5848412" cy="8956300"/>
          </a:xfrm>
          <a:prstGeom prst="rect">
            <a:avLst/>
          </a:prstGeom>
          <a:noFill/>
        </p:spPr>
        <p:txBody>
          <a:bodyPr wrap="square" rtlCol="0">
            <a:spAutoFit/>
          </a:bodyPr>
          <a:lstStyle/>
          <a:p>
            <a:r>
              <a:rPr lang="en-US" sz="3600" dirty="0" smtClean="0">
                <a:latin typeface="Times New Roman"/>
                <a:cs typeface="Times New Roman"/>
              </a:rPr>
              <a:t>Plants use sunlight energy, carbon dioxide and water to conduct the process of photosynthesis, which produces sugar and oxygen (1). Photosynthesis is essential to the extraction of carbon dioxide</a:t>
            </a:r>
            <a:r>
              <a:rPr lang="en-US" sz="3600" baseline="-25000" dirty="0" smtClean="0">
                <a:latin typeface="Times New Roman"/>
                <a:cs typeface="Times New Roman"/>
              </a:rPr>
              <a:t> </a:t>
            </a:r>
            <a:r>
              <a:rPr lang="en-US" sz="3600" dirty="0" smtClean="0">
                <a:latin typeface="Times New Roman"/>
                <a:cs typeface="Times New Roman"/>
              </a:rPr>
              <a:t>from the atmosphere, and the addition of oxygen. Forests and the terrestrial ecosystem are a necessary part of the carbon cycle, storing approximately 2,000 Pg of carbon (2). </a:t>
            </a:r>
          </a:p>
          <a:p>
            <a:endParaRPr lang="en-US" sz="3600" dirty="0" smtClean="0">
              <a:latin typeface="Times New Roman"/>
              <a:cs typeface="Times New Roman"/>
            </a:endParaRPr>
          </a:p>
          <a:p>
            <a:r>
              <a:rPr lang="en-US" sz="3600" dirty="0" smtClean="0">
                <a:latin typeface="Times New Roman"/>
                <a:cs typeface="Times New Roman"/>
              </a:rPr>
              <a:t> </a:t>
            </a:r>
            <a:endParaRPr lang="en-US" sz="3600" dirty="0">
              <a:latin typeface="Times New Roman"/>
              <a:cs typeface="Times New Roman"/>
            </a:endParaRPr>
          </a:p>
        </p:txBody>
      </p:sp>
      <p:pic>
        <p:nvPicPr>
          <p:cNvPr id="110" name="Picture 109" descr="LEAF1.jpg"/>
          <p:cNvPicPr>
            <a:picLocks noChangeAspect="1"/>
          </p:cNvPicPr>
          <p:nvPr/>
        </p:nvPicPr>
        <p:blipFill>
          <a:blip r:embed="rId6">
            <a:clrChange>
              <a:clrFrom>
                <a:srgbClr val="EBEBEB"/>
              </a:clrFrom>
              <a:clrTo>
                <a:srgbClr val="EBEBEB">
                  <a:alpha val="0"/>
                </a:srgbClr>
              </a:clrTo>
            </a:clrChange>
            <a:alphaModFix/>
          </a:blip>
          <a:stretch>
            <a:fillRect/>
          </a:stretch>
        </p:blipFill>
        <p:spPr>
          <a:xfrm>
            <a:off x="5052422" y="17633210"/>
            <a:ext cx="1605556" cy="1615454"/>
          </a:xfrm>
          <a:prstGeom prst="rect">
            <a:avLst/>
          </a:prstGeom>
          <a:gradFill flip="none" rotWithShape="0">
            <a:gsLst>
              <a:gs pos="0">
                <a:srgbClr val="AA7042">
                  <a:alpha val="0"/>
                </a:srgbClr>
              </a:gs>
              <a:gs pos="100000">
                <a:srgbClr val="AA7042">
                  <a:alpha val="0"/>
                </a:srgbClr>
              </a:gs>
            </a:gsLst>
            <a:path path="rect">
              <a:fillToRect l="1583392" t="946185" r="-1483392" b="-846185"/>
            </a:path>
            <a:tileRect l="-466888" t="-1091533" r="-3533672" b="-2883904"/>
          </a:gradFill>
        </p:spPr>
      </p:pic>
      <p:sp>
        <p:nvSpPr>
          <p:cNvPr id="113" name="TextBox 112"/>
          <p:cNvSpPr txBox="1"/>
          <p:nvPr/>
        </p:nvSpPr>
        <p:spPr>
          <a:xfrm>
            <a:off x="428729" y="19248664"/>
            <a:ext cx="14902780" cy="2308324"/>
          </a:xfrm>
          <a:prstGeom prst="rect">
            <a:avLst/>
          </a:prstGeom>
          <a:noFill/>
        </p:spPr>
        <p:txBody>
          <a:bodyPr wrap="square" rtlCol="0">
            <a:spAutoFit/>
          </a:bodyPr>
          <a:lstStyle/>
          <a:p>
            <a:r>
              <a:rPr lang="en-US" sz="3600" dirty="0" smtClean="0">
                <a:latin typeface="Times New Roman"/>
                <a:cs typeface="Times New Roman"/>
              </a:rPr>
              <a:t>All living things derive energy from respiration. Plants use sugar, and oxygen to conduct the process of respiration, which produces carbon dioxide, water, and energy (1). Respiration is essential for plants to live, but it is also one of the primary ways carbon returns to the atmosphere. </a:t>
            </a:r>
            <a:endParaRPr lang="en-US" sz="3600" dirty="0">
              <a:latin typeface="Times New Roman"/>
              <a:cs typeface="Times New Roman"/>
            </a:endParaRPr>
          </a:p>
        </p:txBody>
      </p:sp>
      <p:sp>
        <p:nvSpPr>
          <p:cNvPr id="119" name="TextBox 118"/>
          <p:cNvSpPr txBox="1"/>
          <p:nvPr/>
        </p:nvSpPr>
        <p:spPr>
          <a:xfrm>
            <a:off x="4296209" y="22723835"/>
            <a:ext cx="5666686" cy="707886"/>
          </a:xfrm>
          <a:prstGeom prst="rect">
            <a:avLst/>
          </a:prstGeom>
          <a:noFill/>
        </p:spPr>
        <p:txBody>
          <a:bodyPr wrap="square" rtlCol="0">
            <a:spAutoFit/>
          </a:bodyPr>
          <a:lstStyle/>
          <a:p>
            <a:r>
              <a:rPr lang="en-US" sz="4000" b="1" dirty="0" smtClean="0">
                <a:latin typeface="Arial"/>
                <a:cs typeface="Arial"/>
              </a:rPr>
              <a:t>Why do we care? </a:t>
            </a:r>
            <a:endParaRPr lang="en-US" sz="4000" b="1" dirty="0">
              <a:latin typeface="Arial"/>
              <a:cs typeface="Arial"/>
            </a:endParaRPr>
          </a:p>
        </p:txBody>
      </p:sp>
      <p:sp>
        <p:nvSpPr>
          <p:cNvPr id="120" name="TextBox 119"/>
          <p:cNvSpPr txBox="1"/>
          <p:nvPr/>
        </p:nvSpPr>
        <p:spPr>
          <a:xfrm>
            <a:off x="11282123" y="25900183"/>
            <a:ext cx="7226010" cy="6740308"/>
          </a:xfrm>
          <a:prstGeom prst="rect">
            <a:avLst/>
          </a:prstGeom>
          <a:noFill/>
        </p:spPr>
        <p:txBody>
          <a:bodyPr wrap="square" rtlCol="0">
            <a:spAutoFit/>
          </a:bodyPr>
          <a:lstStyle/>
          <a:p>
            <a:r>
              <a:rPr lang="en-US" sz="3600" dirty="0" smtClean="0">
                <a:latin typeface="Times New Roman"/>
                <a:cs typeface="Times New Roman"/>
              </a:rPr>
              <a:t>Carbon dioxide is a greenhouse gas that absorbs and re-emits thermal radiation, which warms the Earth. As the graph shows, human activity has lead to an increase of atmospheric carbon, which will subsequently raise temperatures. Warmer temperatures in the future will lead to significant climate changes that will effect humans and all other species (3). </a:t>
            </a:r>
          </a:p>
          <a:p>
            <a:endParaRPr lang="en-US" sz="3600" dirty="0" smtClean="0">
              <a:latin typeface="Times New Roman"/>
              <a:cs typeface="Times New Roman"/>
            </a:endParaRPr>
          </a:p>
          <a:p>
            <a:r>
              <a:rPr lang="en-US" sz="3600" dirty="0" smtClean="0">
                <a:latin typeface="Times New Roman"/>
                <a:cs typeface="Times New Roman"/>
              </a:rPr>
              <a:t> </a:t>
            </a:r>
            <a:endParaRPr lang="en-US" sz="3600" dirty="0">
              <a:latin typeface="Times New Roman"/>
              <a:cs typeface="Times New Roman"/>
            </a:endParaRPr>
          </a:p>
        </p:txBody>
      </p:sp>
      <p:sp>
        <p:nvSpPr>
          <p:cNvPr id="121" name="TextBox 120"/>
          <p:cNvSpPr txBox="1"/>
          <p:nvPr/>
        </p:nvSpPr>
        <p:spPr>
          <a:xfrm>
            <a:off x="26871193" y="8204443"/>
            <a:ext cx="5609447" cy="7848304"/>
          </a:xfrm>
          <a:prstGeom prst="rect">
            <a:avLst/>
          </a:prstGeom>
          <a:noFill/>
        </p:spPr>
        <p:txBody>
          <a:bodyPr wrap="square" rtlCol="0">
            <a:spAutoFit/>
          </a:bodyPr>
          <a:lstStyle/>
          <a:p>
            <a:r>
              <a:rPr lang="en-US" sz="3600" dirty="0" smtClean="0">
                <a:latin typeface="Times New Roman"/>
                <a:cs typeface="Times New Roman"/>
              </a:rPr>
              <a:t>Fossil fuel combustion releases carbon dioxide. As seen in this diagram, photosynthesis extracts 120 Pg of carbon from the atmosphere, which is then returned through the process of respiration. This cycle becomes imbalanced by the addition of 6 Pg from fossil fuel combustion, which leads to an excess of carbon in the atmospheric. </a:t>
            </a:r>
          </a:p>
          <a:p>
            <a:endParaRPr lang="en-US" sz="3600" dirty="0" smtClean="0">
              <a:latin typeface="Times New Roman"/>
              <a:cs typeface="Times New Roman"/>
            </a:endParaRPr>
          </a:p>
        </p:txBody>
      </p:sp>
      <p:pic>
        <p:nvPicPr>
          <p:cNvPr id="122" name="Picture 121" descr="LEAF1.jpg"/>
          <p:cNvPicPr>
            <a:picLocks noChangeAspect="1"/>
          </p:cNvPicPr>
          <p:nvPr/>
        </p:nvPicPr>
        <p:blipFill>
          <a:blip r:embed="rId4">
            <a:clrChange>
              <a:clrFrom>
                <a:srgbClr val="FFFFFF"/>
              </a:clrFrom>
              <a:clrTo>
                <a:srgbClr val="FFFFFF">
                  <a:alpha val="0"/>
                </a:srgbClr>
              </a:clrTo>
            </a:clrChange>
            <a:alphaModFix/>
          </a:blip>
          <a:stretch>
            <a:fillRect/>
          </a:stretch>
        </p:blipFill>
        <p:spPr>
          <a:xfrm rot="1283589">
            <a:off x="753911" y="24060649"/>
            <a:ext cx="1605556" cy="1615454"/>
          </a:xfrm>
          <a:prstGeom prst="rect">
            <a:avLst/>
          </a:prstGeom>
          <a:gradFill flip="none" rotWithShape="0">
            <a:gsLst>
              <a:gs pos="0">
                <a:srgbClr val="AA7042">
                  <a:alpha val="0"/>
                </a:srgbClr>
              </a:gs>
              <a:gs pos="100000">
                <a:srgbClr val="AA7042">
                  <a:alpha val="0"/>
                </a:srgbClr>
              </a:gs>
            </a:gsLst>
            <a:path path="rect">
              <a:fillToRect l="1541815" t="390235" r="-1441815" b="-290235"/>
            </a:path>
            <a:tileRect l="-37615" t="-1184959" r="-3021246" b="-1865428"/>
          </a:gradFill>
        </p:spPr>
      </p:pic>
      <p:sp>
        <p:nvSpPr>
          <p:cNvPr id="123" name="Oval Callout 122"/>
          <p:cNvSpPr/>
          <p:nvPr/>
        </p:nvSpPr>
        <p:spPr>
          <a:xfrm>
            <a:off x="3101820" y="23823476"/>
            <a:ext cx="6955438" cy="2022067"/>
          </a:xfrm>
          <a:prstGeom prst="wedgeEllipseCallout">
            <a:avLst>
              <a:gd name="adj1" fmla="val -59953"/>
              <a:gd name="adj2" fmla="val -4045"/>
            </a:avLst>
          </a:prstGeom>
          <a:solidFill>
            <a:schemeClr val="bg2"/>
          </a:solidFill>
          <a:ln>
            <a:solidFill>
              <a:srgbClr val="000000"/>
            </a:solidFill>
          </a:ln>
          <a:effectLst>
            <a:outerShdw blurRad="50800" dist="50800" dir="270000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3351186" y="24193706"/>
            <a:ext cx="6477015" cy="1200329"/>
          </a:xfrm>
          <a:prstGeom prst="rect">
            <a:avLst/>
          </a:prstGeom>
        </p:spPr>
        <p:txBody>
          <a:bodyPr wrap="square">
            <a:spAutoFit/>
          </a:bodyPr>
          <a:lstStyle/>
          <a:p>
            <a:pPr algn="ctr"/>
            <a:r>
              <a:rPr lang="en-US" sz="3600" dirty="0" smtClean="0">
                <a:latin typeface="Arial"/>
                <a:cs typeface="Arial"/>
              </a:rPr>
              <a:t>This graph shows temperature and carbon dioxide over time</a:t>
            </a:r>
            <a:endParaRPr lang="en-US" sz="3600" dirty="0">
              <a:latin typeface="Arial"/>
              <a:cs typeface="Arial"/>
            </a:endParaRPr>
          </a:p>
        </p:txBody>
      </p:sp>
      <p:cxnSp>
        <p:nvCxnSpPr>
          <p:cNvPr id="125" name="Straight Connector 124"/>
          <p:cNvCxnSpPr/>
          <p:nvPr/>
        </p:nvCxnSpPr>
        <p:spPr>
          <a:xfrm flipV="1">
            <a:off x="548255" y="22243852"/>
            <a:ext cx="31778450" cy="38484"/>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27" name="TextBox 126"/>
          <p:cNvSpPr txBox="1"/>
          <p:nvPr/>
        </p:nvSpPr>
        <p:spPr>
          <a:xfrm>
            <a:off x="18575858" y="22723835"/>
            <a:ext cx="13936142" cy="707886"/>
          </a:xfrm>
          <a:prstGeom prst="rect">
            <a:avLst/>
          </a:prstGeom>
          <a:noFill/>
        </p:spPr>
        <p:txBody>
          <a:bodyPr wrap="square" rtlCol="0">
            <a:spAutoFit/>
          </a:bodyPr>
          <a:lstStyle/>
          <a:p>
            <a:pPr algn="ctr"/>
            <a:r>
              <a:rPr lang="en-US" sz="4000" b="1" dirty="0" smtClean="0">
                <a:latin typeface="Arial"/>
                <a:cs typeface="Arial"/>
              </a:rPr>
              <a:t>What can we do to diminish our emissions?</a:t>
            </a:r>
            <a:endParaRPr lang="en-US" sz="4000" b="1" dirty="0">
              <a:latin typeface="Arial"/>
              <a:cs typeface="Arial"/>
            </a:endParaRPr>
          </a:p>
        </p:txBody>
      </p:sp>
      <p:pic>
        <p:nvPicPr>
          <p:cNvPr id="129" name="Picture 128" descr="LEAF1.jpg"/>
          <p:cNvPicPr>
            <a:picLocks noChangeAspect="1"/>
          </p:cNvPicPr>
          <p:nvPr/>
        </p:nvPicPr>
        <p:blipFill>
          <a:blip r:embed="rId7">
            <a:clrChange>
              <a:clrFrom>
                <a:srgbClr val="CECDBE"/>
              </a:clrFrom>
              <a:clrTo>
                <a:srgbClr val="CECDBE">
                  <a:alpha val="0"/>
                </a:srgbClr>
              </a:clrTo>
            </a:clrChange>
            <a:alphaModFix/>
          </a:blip>
          <a:stretch>
            <a:fillRect/>
          </a:stretch>
        </p:blipFill>
        <p:spPr>
          <a:xfrm>
            <a:off x="26871194" y="6102068"/>
            <a:ext cx="1605556" cy="1615454"/>
          </a:xfrm>
          <a:prstGeom prst="rect">
            <a:avLst/>
          </a:prstGeom>
          <a:gradFill flip="none" rotWithShape="0">
            <a:gsLst>
              <a:gs pos="0">
                <a:srgbClr val="AA7042">
                  <a:alpha val="0"/>
                </a:srgbClr>
              </a:gs>
              <a:gs pos="100000">
                <a:srgbClr val="AA7042">
                  <a:alpha val="0"/>
                </a:srgbClr>
              </a:gs>
            </a:gsLst>
            <a:path path="rect">
              <a:fillToRect l="376642" t="1657795" r="-276642" b="-1557795"/>
            </a:path>
            <a:tileRect l="-1673638" t="-379923" r="-2326923" b="-3595513"/>
          </a:gradFill>
        </p:spPr>
      </p:pic>
      <p:sp>
        <p:nvSpPr>
          <p:cNvPr id="130" name="TextBox 129"/>
          <p:cNvSpPr txBox="1"/>
          <p:nvPr/>
        </p:nvSpPr>
        <p:spPr>
          <a:xfrm>
            <a:off x="21746479" y="31176962"/>
            <a:ext cx="4633972" cy="1969770"/>
          </a:xfrm>
          <a:prstGeom prst="rect">
            <a:avLst/>
          </a:prstGeom>
          <a:noFill/>
        </p:spPr>
        <p:txBody>
          <a:bodyPr wrap="square" rtlCol="0">
            <a:spAutoFit/>
          </a:bodyPr>
          <a:lstStyle/>
          <a:p>
            <a:pPr marL="342900" indent="-342900" algn="ctr"/>
            <a:r>
              <a:rPr lang="en-US" sz="1800" dirty="0" smtClean="0"/>
              <a:t>References</a:t>
            </a:r>
          </a:p>
          <a:p>
            <a:pPr marL="342900" indent="-342900">
              <a:buAutoNum type="arabicPeriod"/>
            </a:pPr>
            <a:r>
              <a:rPr lang="en-US" sz="1800" dirty="0" smtClean="0"/>
              <a:t>Keller</a:t>
            </a:r>
            <a:r>
              <a:rPr lang="en-US" sz="1800" dirty="0" smtClean="0"/>
              <a:t>, M. (2015).</a:t>
            </a:r>
            <a:r>
              <a:rPr lang="en-US" sz="1800" dirty="0" smtClean="0"/>
              <a:t> </a:t>
            </a:r>
            <a:r>
              <a:rPr lang="en-US" sz="1800" i="1" dirty="0" err="1" smtClean="0"/>
              <a:t>ScienceDirect</a:t>
            </a:r>
            <a:r>
              <a:rPr lang="en-US" sz="1800" i="1" dirty="0" smtClean="0"/>
              <a:t>, </a:t>
            </a:r>
            <a:r>
              <a:rPr lang="en-US" sz="1800" dirty="0" smtClean="0"/>
              <a:t>125</a:t>
            </a:r>
            <a:r>
              <a:rPr lang="en-US" sz="1800" dirty="0" smtClean="0"/>
              <a:t>-143</a:t>
            </a:r>
            <a:r>
              <a:rPr lang="en-US" sz="1800" dirty="0" smtClean="0"/>
              <a:t>.</a:t>
            </a:r>
            <a:r>
              <a:rPr lang="en-US" sz="1800" dirty="0" smtClean="0"/>
              <a:t> </a:t>
            </a:r>
          </a:p>
          <a:p>
            <a:r>
              <a:rPr lang="en-US" sz="1800" dirty="0" smtClean="0"/>
              <a:t>2. </a:t>
            </a:r>
            <a:r>
              <a:rPr lang="en-US" sz="1800" dirty="0" err="1" smtClean="0"/>
              <a:t>McCarl</a:t>
            </a:r>
            <a:r>
              <a:rPr lang="en-US" sz="1800" dirty="0" smtClean="0"/>
              <a:t> et al. </a:t>
            </a:r>
            <a:r>
              <a:rPr lang="en-US" sz="1800" dirty="0" smtClean="0"/>
              <a:t>(2006</a:t>
            </a:r>
            <a:r>
              <a:rPr lang="en-US" sz="1800" dirty="0" smtClean="0"/>
              <a:t>)</a:t>
            </a:r>
            <a:r>
              <a:rPr lang="en-US" sz="1800" dirty="0" smtClean="0"/>
              <a:t> </a:t>
            </a:r>
            <a:r>
              <a:rPr lang="en-US" sz="1800" i="1" dirty="0" smtClean="0"/>
              <a:t>Climatic Change.</a:t>
            </a:r>
          </a:p>
          <a:p>
            <a:r>
              <a:rPr lang="en-US" sz="1800" dirty="0" smtClean="0"/>
              <a:t>3. </a:t>
            </a:r>
            <a:r>
              <a:rPr lang="en-US" sz="1800" dirty="0" err="1" smtClean="0"/>
              <a:t>Wigley</a:t>
            </a:r>
            <a:r>
              <a:rPr lang="en-US" sz="1800" dirty="0" smtClean="0"/>
              <a:t> et al. </a:t>
            </a:r>
            <a:r>
              <a:rPr lang="en-US" sz="1800" dirty="0" smtClean="0"/>
              <a:t>(2000). </a:t>
            </a:r>
            <a:r>
              <a:rPr lang="en-US" sz="1800" i="1" dirty="0" smtClean="0"/>
              <a:t>The Carbon Cycle</a:t>
            </a:r>
            <a:r>
              <a:rPr lang="en-US" sz="1800" dirty="0" smtClean="0"/>
              <a:t>.</a:t>
            </a:r>
            <a:r>
              <a:rPr lang="en-US" sz="1800" dirty="0" smtClean="0"/>
              <a:t> </a:t>
            </a:r>
          </a:p>
          <a:p>
            <a:r>
              <a:rPr lang="en-US" sz="1800" dirty="0" smtClean="0"/>
              <a:t>4. Schlesinger et al. (</a:t>
            </a:r>
            <a:r>
              <a:rPr lang="en-US" sz="1800" dirty="0" smtClean="0"/>
              <a:t>2000</a:t>
            </a:r>
            <a:r>
              <a:rPr lang="en-US" sz="1800" dirty="0" smtClean="0"/>
              <a:t>) </a:t>
            </a:r>
            <a:r>
              <a:rPr lang="en-US" sz="1800" i="1" dirty="0" err="1" smtClean="0"/>
              <a:t>Jstor</a:t>
            </a:r>
            <a:r>
              <a:rPr lang="en-US" sz="1800" i="1" dirty="0" smtClean="0"/>
              <a:t>, 48 (1), </a:t>
            </a:r>
            <a:r>
              <a:rPr lang="en-US" sz="1800" dirty="0" smtClean="0"/>
              <a:t>7-20. </a:t>
            </a:r>
          </a:p>
          <a:p>
            <a:r>
              <a:rPr lang="en-US" sz="1600" dirty="0" smtClean="0"/>
              <a:t>	</a:t>
            </a:r>
            <a:endParaRPr lang="en-US" sz="1600" dirty="0" smtClean="0"/>
          </a:p>
          <a:p>
            <a:endParaRPr lang="en-US" sz="1600" dirty="0" smtClean="0"/>
          </a:p>
        </p:txBody>
      </p:sp>
      <p:sp>
        <p:nvSpPr>
          <p:cNvPr id="133" name="TextBox 132"/>
          <p:cNvSpPr txBox="1"/>
          <p:nvPr/>
        </p:nvSpPr>
        <p:spPr>
          <a:xfrm>
            <a:off x="717357" y="31899493"/>
            <a:ext cx="9380231" cy="338554"/>
          </a:xfrm>
          <a:prstGeom prst="rect">
            <a:avLst/>
          </a:prstGeom>
          <a:noFill/>
        </p:spPr>
        <p:txBody>
          <a:bodyPr wrap="square" rtlCol="0">
            <a:spAutoFit/>
          </a:bodyPr>
          <a:lstStyle/>
          <a:p>
            <a:r>
              <a:rPr lang="en-US" sz="1600" dirty="0" smtClean="0"/>
              <a:t>http://johnenglander.net/sites/default/files/images/CO2-Temperature%20420%20kyr.gif</a:t>
            </a:r>
            <a:endParaRPr lang="en-US" sz="1600" dirty="0"/>
          </a:p>
        </p:txBody>
      </p:sp>
      <p:sp>
        <p:nvSpPr>
          <p:cNvPr id="135" name="Oval 134"/>
          <p:cNvSpPr/>
          <p:nvPr/>
        </p:nvSpPr>
        <p:spPr>
          <a:xfrm>
            <a:off x="20051370" y="24405945"/>
            <a:ext cx="2319063" cy="2263590"/>
          </a:xfrm>
          <a:prstGeom prst="ellipse">
            <a:avLst/>
          </a:prstGeom>
          <a:blipFill rotWithShape="1">
            <a:blip r:embed="rId8"/>
            <a:stretch>
              <a:fillRect/>
            </a:stretch>
          </a:blip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24440486" y="24405945"/>
            <a:ext cx="2319063" cy="2263590"/>
          </a:xfrm>
          <a:prstGeom prst="ellipse">
            <a:avLst/>
          </a:prstGeom>
          <a:blipFill rotWithShape="1">
            <a:blip r:embed="rId9"/>
            <a:stretch>
              <a:fillRect/>
            </a:stretch>
          </a:blip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28933546" y="24405945"/>
            <a:ext cx="2319063" cy="2263590"/>
          </a:xfrm>
          <a:prstGeom prst="ellipse">
            <a:avLst/>
          </a:prstGeom>
          <a:blipFill rotWithShape="1">
            <a:blip r:embed="rId10"/>
            <a:stretch>
              <a:fillRect/>
            </a:stretch>
          </a:blip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TextBox 137"/>
          <p:cNvSpPr txBox="1"/>
          <p:nvPr/>
        </p:nvSpPr>
        <p:spPr>
          <a:xfrm>
            <a:off x="19222263" y="26900440"/>
            <a:ext cx="4371576" cy="1754327"/>
          </a:xfrm>
          <a:prstGeom prst="rect">
            <a:avLst/>
          </a:prstGeom>
          <a:noFill/>
        </p:spPr>
        <p:txBody>
          <a:bodyPr wrap="square" rtlCol="0">
            <a:spAutoFit/>
          </a:bodyPr>
          <a:lstStyle/>
          <a:p>
            <a:r>
              <a:rPr lang="en-US" sz="3600" dirty="0" smtClean="0">
                <a:latin typeface="Times New Roman"/>
                <a:cs typeface="Times New Roman"/>
              </a:rPr>
              <a:t>Support decisions to reduce global carbon dioxide emissions. </a:t>
            </a:r>
            <a:endParaRPr lang="en-US" sz="3600" dirty="0">
              <a:latin typeface="Times New Roman"/>
              <a:cs typeface="Times New Roman"/>
            </a:endParaRPr>
          </a:p>
        </p:txBody>
      </p:sp>
      <p:sp>
        <p:nvSpPr>
          <p:cNvPr id="139" name="TextBox 138"/>
          <p:cNvSpPr txBox="1"/>
          <p:nvPr/>
        </p:nvSpPr>
        <p:spPr>
          <a:xfrm>
            <a:off x="23911359" y="26861956"/>
            <a:ext cx="4154200" cy="1754327"/>
          </a:xfrm>
          <a:prstGeom prst="rect">
            <a:avLst/>
          </a:prstGeom>
          <a:noFill/>
        </p:spPr>
        <p:txBody>
          <a:bodyPr wrap="square" rtlCol="0">
            <a:spAutoFit/>
          </a:bodyPr>
          <a:lstStyle/>
          <a:p>
            <a:r>
              <a:rPr lang="en-US" sz="3600" dirty="0" smtClean="0">
                <a:latin typeface="Times New Roman"/>
                <a:cs typeface="Times New Roman"/>
              </a:rPr>
              <a:t>C</a:t>
            </a:r>
            <a:r>
              <a:rPr lang="en-US" sz="3600" dirty="0" smtClean="0">
                <a:latin typeface="Times New Roman"/>
                <a:cs typeface="Times New Roman"/>
              </a:rPr>
              <a:t>onserve the forest and plant more trees and vegetation.</a:t>
            </a:r>
            <a:endParaRPr lang="en-US" sz="3600" dirty="0">
              <a:latin typeface="Times New Roman"/>
              <a:cs typeface="Times New Roman"/>
            </a:endParaRPr>
          </a:p>
        </p:txBody>
      </p:sp>
      <p:sp>
        <p:nvSpPr>
          <p:cNvPr id="140" name="TextBox 139"/>
          <p:cNvSpPr txBox="1"/>
          <p:nvPr/>
        </p:nvSpPr>
        <p:spPr>
          <a:xfrm>
            <a:off x="28257980" y="26861956"/>
            <a:ext cx="4068726" cy="2308324"/>
          </a:xfrm>
          <a:prstGeom prst="rect">
            <a:avLst/>
          </a:prstGeom>
          <a:noFill/>
        </p:spPr>
        <p:txBody>
          <a:bodyPr wrap="square" rtlCol="0">
            <a:spAutoFit/>
          </a:bodyPr>
          <a:lstStyle/>
          <a:p>
            <a:r>
              <a:rPr lang="en-US" sz="3600" dirty="0" smtClean="0">
                <a:latin typeface="Times New Roman"/>
                <a:cs typeface="Times New Roman"/>
              </a:rPr>
              <a:t>Seek alternative modes of transportation that minimize emissions.</a:t>
            </a:r>
            <a:endParaRPr lang="en-US" sz="3600" dirty="0">
              <a:latin typeface="Times New Roman"/>
              <a:cs typeface="Times New Roman"/>
            </a:endParaRPr>
          </a:p>
        </p:txBody>
      </p:sp>
      <p:sp>
        <p:nvSpPr>
          <p:cNvPr id="154" name="TextBox 153"/>
          <p:cNvSpPr txBox="1"/>
          <p:nvPr/>
        </p:nvSpPr>
        <p:spPr>
          <a:xfrm>
            <a:off x="15544878" y="19227594"/>
            <a:ext cx="16935763" cy="2308324"/>
          </a:xfrm>
          <a:prstGeom prst="rect">
            <a:avLst/>
          </a:prstGeom>
          <a:noFill/>
        </p:spPr>
        <p:txBody>
          <a:bodyPr wrap="square" rtlCol="0">
            <a:spAutoFit/>
          </a:bodyPr>
          <a:lstStyle/>
          <a:p>
            <a:r>
              <a:rPr lang="en-US" sz="3600" dirty="0" smtClean="0">
                <a:latin typeface="Times New Roman"/>
                <a:cs typeface="Times New Roman"/>
              </a:rPr>
              <a:t>Animals and soil organisms respire, producing carbon dioxide. Together, plant, animal, and soil respiration releases the same amount of carbon that photosynthesis extracts from the atmosphere. 1,500 Pg of the 2,000 Pg in terrestrial ecosystems resides in soil, making it vital to carbon storage (4). </a:t>
            </a:r>
          </a:p>
        </p:txBody>
      </p:sp>
      <p:pic>
        <p:nvPicPr>
          <p:cNvPr id="167" name="Picture 166" descr="forestry-clipart-forest-logo-hi.png"/>
          <p:cNvPicPr>
            <a:picLocks noChangeAspect="1"/>
          </p:cNvPicPr>
          <p:nvPr/>
        </p:nvPicPr>
        <p:blipFill>
          <a:blip r:embed="rId3"/>
          <a:stretch>
            <a:fillRect/>
          </a:stretch>
        </p:blipFill>
        <p:spPr>
          <a:xfrm>
            <a:off x="14542045" y="12527357"/>
            <a:ext cx="2682779" cy="2727403"/>
          </a:xfrm>
          <a:prstGeom prst="rect">
            <a:avLst/>
          </a:prstGeom>
        </p:spPr>
      </p:pic>
      <p:grpSp>
        <p:nvGrpSpPr>
          <p:cNvPr id="19" name="Group 18"/>
          <p:cNvGrpSpPr/>
          <p:nvPr/>
        </p:nvGrpSpPr>
        <p:grpSpPr>
          <a:xfrm>
            <a:off x="6672516" y="6709437"/>
            <a:ext cx="19573369" cy="10557488"/>
            <a:chOff x="3967144" y="2785350"/>
            <a:chExt cx="27323795" cy="13866346"/>
          </a:xfrm>
          <a:scene3d>
            <a:camera prst="orthographicFront">
              <a:rot lat="0" lon="10799978" rev="0"/>
            </a:camera>
            <a:lightRig rig="threePt" dir="t"/>
          </a:scene3d>
        </p:grpSpPr>
        <p:pic>
          <p:nvPicPr>
            <p:cNvPr id="21" name="Picture 20" descr="forestry-clipart-forest-logo-hi.png"/>
            <p:cNvPicPr>
              <a:picLocks noChangeAspect="1"/>
            </p:cNvPicPr>
            <p:nvPr/>
          </p:nvPicPr>
          <p:blipFill>
            <a:blip r:embed="rId3"/>
            <a:stretch>
              <a:fillRect/>
            </a:stretch>
          </p:blipFill>
          <p:spPr>
            <a:xfrm>
              <a:off x="25331901" y="10600938"/>
              <a:ext cx="3237338" cy="3069787"/>
            </a:xfrm>
            <a:prstGeom prst="rect">
              <a:avLst/>
            </a:prstGeom>
          </p:spPr>
        </p:pic>
        <p:pic>
          <p:nvPicPr>
            <p:cNvPr id="24" name="Picture 23" descr="forestry-clipart-forest-logo-hi.png"/>
            <p:cNvPicPr>
              <a:picLocks noChangeAspect="1"/>
            </p:cNvPicPr>
            <p:nvPr/>
          </p:nvPicPr>
          <p:blipFill>
            <a:blip r:embed="rId3"/>
            <a:stretch>
              <a:fillRect/>
            </a:stretch>
          </p:blipFill>
          <p:spPr>
            <a:xfrm>
              <a:off x="18697827" y="10426684"/>
              <a:ext cx="3237338" cy="3371042"/>
            </a:xfrm>
            <a:prstGeom prst="rect">
              <a:avLst/>
            </a:prstGeom>
          </p:spPr>
        </p:pic>
        <p:pic>
          <p:nvPicPr>
            <p:cNvPr id="23" name="Picture 22" descr="forestry-clipart-forest-logo-hi.png"/>
            <p:cNvPicPr>
              <a:picLocks noChangeAspect="1"/>
            </p:cNvPicPr>
            <p:nvPr/>
          </p:nvPicPr>
          <p:blipFill>
            <a:blip r:embed="rId3"/>
            <a:stretch>
              <a:fillRect/>
            </a:stretch>
          </p:blipFill>
          <p:spPr>
            <a:xfrm>
              <a:off x="22482428" y="10905745"/>
              <a:ext cx="3237338" cy="3069787"/>
            </a:xfrm>
            <a:prstGeom prst="rect">
              <a:avLst/>
            </a:prstGeom>
          </p:spPr>
        </p:pic>
        <p:grpSp>
          <p:nvGrpSpPr>
            <p:cNvPr id="26" name="Group 39"/>
            <p:cNvGrpSpPr/>
            <p:nvPr/>
          </p:nvGrpSpPr>
          <p:grpSpPr>
            <a:xfrm>
              <a:off x="4167798" y="4941774"/>
              <a:ext cx="5961569" cy="9309607"/>
              <a:chOff x="4167798" y="4941789"/>
              <a:chExt cx="5961568" cy="9309609"/>
            </a:xfrm>
          </p:grpSpPr>
          <p:sp>
            <p:nvSpPr>
              <p:cNvPr id="41" name="Cloud 40"/>
              <p:cNvSpPr/>
              <p:nvPr/>
            </p:nvSpPr>
            <p:spPr>
              <a:xfrm rot="20093398">
                <a:off x="5326666" y="4941789"/>
                <a:ext cx="1792432" cy="1526175"/>
              </a:xfrm>
              <a:prstGeom prst="cloud">
                <a:avLst/>
              </a:prstGeom>
              <a:solidFill>
                <a:schemeClr val="bg2"/>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2" name="Group 38"/>
              <p:cNvGrpSpPr/>
              <p:nvPr/>
            </p:nvGrpSpPr>
            <p:grpSpPr>
              <a:xfrm>
                <a:off x="4167798" y="6934199"/>
                <a:ext cx="5961568" cy="7317199"/>
                <a:chOff x="4167798" y="6934199"/>
                <a:chExt cx="5961568" cy="7317199"/>
              </a:xfrm>
            </p:grpSpPr>
            <p:sp>
              <p:nvSpPr>
                <p:cNvPr id="43" name="Manual Operation 42"/>
                <p:cNvSpPr/>
                <p:nvPr/>
              </p:nvSpPr>
              <p:spPr>
                <a:xfrm rot="10800000">
                  <a:off x="5128971" y="6934199"/>
                  <a:ext cx="636744" cy="4390655"/>
                </a:xfrm>
                <a:prstGeom prst="flowChartManualOperation">
                  <a:avLst/>
                </a:prstGeom>
                <a:solidFill>
                  <a:srgbClr val="8B8B8B"/>
                </a:solidFill>
                <a:ln>
                  <a:solidFill>
                    <a:srgbClr val="8B8B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Manual Operation 43"/>
                <p:cNvSpPr/>
                <p:nvPr/>
              </p:nvSpPr>
              <p:spPr>
                <a:xfrm rot="10800000">
                  <a:off x="6311501" y="8127999"/>
                  <a:ext cx="471644" cy="3501655"/>
                </a:xfrm>
                <a:prstGeom prst="flowChartManualOperation">
                  <a:avLst/>
                </a:prstGeom>
                <a:solidFill>
                  <a:srgbClr val="8B8B8B"/>
                </a:solidFill>
                <a:ln>
                  <a:solidFill>
                    <a:srgbClr val="8B8B8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5" name="Group 37"/>
                <p:cNvGrpSpPr/>
                <p:nvPr/>
              </p:nvGrpSpPr>
              <p:grpSpPr>
                <a:xfrm>
                  <a:off x="4167798" y="11007355"/>
                  <a:ext cx="5961568" cy="3244043"/>
                  <a:chOff x="4167798" y="11007355"/>
                  <a:chExt cx="5961568" cy="3244043"/>
                </a:xfrm>
              </p:grpSpPr>
              <p:sp>
                <p:nvSpPr>
                  <p:cNvPr id="46" name="Process 45"/>
                  <p:cNvSpPr/>
                  <p:nvPr/>
                </p:nvSpPr>
                <p:spPr>
                  <a:xfrm>
                    <a:off x="4167798" y="11007355"/>
                    <a:ext cx="5961568" cy="3244043"/>
                  </a:xfrm>
                  <a:prstGeom prst="flowChartProcess">
                    <a:avLst/>
                  </a:prstGeom>
                  <a:solidFill>
                    <a:srgbClr val="8B8B8B"/>
                  </a:solidFill>
                  <a:ln>
                    <a:solidFill>
                      <a:srgbClr val="8B8B8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flipV="1">
                    <a:off x="4624614" y="11406716"/>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V="1">
                    <a:off x="5765715" y="11406716"/>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V="1">
                    <a:off x="6853867" y="11406716"/>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V="1">
                    <a:off x="7982888" y="11406716"/>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flipV="1">
                    <a:off x="9068192" y="11406716"/>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flipV="1">
                    <a:off x="4624614" y="12317624"/>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22"/>
                  <p:cNvSpPr/>
                  <p:nvPr/>
                </p:nvSpPr>
                <p:spPr>
                  <a:xfrm flipV="1">
                    <a:off x="5765715" y="12317624"/>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flipV="1">
                    <a:off x="6853867" y="12317624"/>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flipV="1">
                    <a:off x="7982888" y="12317624"/>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25"/>
                  <p:cNvSpPr/>
                  <p:nvPr/>
                </p:nvSpPr>
                <p:spPr>
                  <a:xfrm flipV="1">
                    <a:off x="9068192" y="12317624"/>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flipV="1">
                    <a:off x="4624614" y="13224867"/>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flipV="1">
                    <a:off x="5765715" y="13224867"/>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flipV="1">
                    <a:off x="6853867" y="13224867"/>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flipV="1">
                    <a:off x="7982888" y="13224867"/>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flipV="1">
                    <a:off x="9068192" y="13224867"/>
                    <a:ext cx="504356" cy="445876"/>
                  </a:xfrm>
                  <a:prstGeom prst="rect">
                    <a:avLst/>
                  </a:prstGeom>
                  <a:solidFill>
                    <a:schemeClr val="tx1">
                      <a:lumMod val="75000"/>
                      <a:lumOff val="2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pic>
          <p:nvPicPr>
            <p:cNvPr id="37" name="Picture 36" descr="BigKk8KBT.gif"/>
            <p:cNvPicPr>
              <a:picLocks noChangeAspect="1"/>
            </p:cNvPicPr>
            <p:nvPr/>
          </p:nvPicPr>
          <p:blipFill>
            <a:blip r:embed="rId11">
              <a:clrChange>
                <a:clrFrom>
                  <a:srgbClr val="FFFFFF"/>
                </a:clrFrom>
                <a:clrTo>
                  <a:srgbClr val="FFFFFF">
                    <a:alpha val="0"/>
                  </a:srgbClr>
                </a:clrTo>
              </a:clrChange>
            </a:blip>
            <a:stretch>
              <a:fillRect/>
            </a:stretch>
          </p:blipFill>
          <p:spPr>
            <a:xfrm rot="1633233">
              <a:off x="24773804" y="2785350"/>
              <a:ext cx="2834650" cy="2627511"/>
            </a:xfrm>
            <a:prstGeom prst="rect">
              <a:avLst/>
            </a:prstGeom>
          </p:spPr>
        </p:pic>
        <p:sp>
          <p:nvSpPr>
            <p:cNvPr id="28" name="TextBox 27"/>
            <p:cNvSpPr txBox="1"/>
            <p:nvPr/>
          </p:nvSpPr>
          <p:spPr>
            <a:xfrm>
              <a:off x="3967144" y="15721948"/>
              <a:ext cx="13195920" cy="929748"/>
            </a:xfrm>
            <a:prstGeom prst="rect">
              <a:avLst/>
            </a:prstGeom>
            <a:noFill/>
          </p:spPr>
          <p:txBody>
            <a:bodyPr wrap="square" rtlCol="0">
              <a:spAutoFit/>
            </a:bodyPr>
            <a:lstStyle/>
            <a:p>
              <a:endParaRPr lang="en-US" sz="4000" dirty="0"/>
            </a:p>
          </p:txBody>
        </p:sp>
        <p:sp>
          <p:nvSpPr>
            <p:cNvPr id="29" name="TextBox 28"/>
            <p:cNvSpPr txBox="1"/>
            <p:nvPr/>
          </p:nvSpPr>
          <p:spPr>
            <a:xfrm>
              <a:off x="26566591" y="6890729"/>
              <a:ext cx="4724348" cy="929747"/>
            </a:xfrm>
            <a:prstGeom prst="rect">
              <a:avLst/>
            </a:prstGeom>
            <a:noFill/>
          </p:spPr>
          <p:txBody>
            <a:bodyPr wrap="square" rtlCol="0">
              <a:spAutoFit/>
            </a:bodyPr>
            <a:lstStyle/>
            <a:p>
              <a:endParaRPr lang="en-US" sz="4000" b="1" dirty="0" smtClean="0"/>
            </a:p>
          </p:txBody>
        </p:sp>
        <p:sp>
          <p:nvSpPr>
            <p:cNvPr id="30" name="Up Arrow 29"/>
            <p:cNvSpPr/>
            <p:nvPr/>
          </p:nvSpPr>
          <p:spPr>
            <a:xfrm rot="20617365">
              <a:off x="21400456" y="8190728"/>
              <a:ext cx="767773" cy="2570793"/>
            </a:xfrm>
            <a:prstGeom prst="upArrow">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Bent Arrow 30"/>
            <p:cNvSpPr/>
            <p:nvPr/>
          </p:nvSpPr>
          <p:spPr>
            <a:xfrm rot="21165884">
              <a:off x="4617718" y="3544080"/>
              <a:ext cx="1279587" cy="2234068"/>
            </a:xfrm>
            <a:prstGeom prst="bentArrow">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 name="Up Arrow 31"/>
            <p:cNvSpPr/>
            <p:nvPr/>
          </p:nvSpPr>
          <p:spPr>
            <a:xfrm rot="20022791">
              <a:off x="15395852" y="11018625"/>
              <a:ext cx="767773" cy="2817402"/>
            </a:xfrm>
            <a:prstGeom prst="upArrow">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16484599" y="6604608"/>
              <a:ext cx="5450564" cy="929747"/>
            </a:xfrm>
            <a:prstGeom prst="rect">
              <a:avLst/>
            </a:prstGeom>
            <a:noFill/>
          </p:spPr>
          <p:txBody>
            <a:bodyPr wrap="square" rtlCol="0">
              <a:spAutoFit/>
            </a:bodyPr>
            <a:lstStyle/>
            <a:p>
              <a:endParaRPr lang="en-US" sz="4000" b="1" dirty="0" smtClean="0"/>
            </a:p>
          </p:txBody>
        </p:sp>
        <p:sp>
          <p:nvSpPr>
            <p:cNvPr id="34" name="TextBox 33"/>
            <p:cNvSpPr txBox="1"/>
            <p:nvPr/>
          </p:nvSpPr>
          <p:spPr>
            <a:xfrm>
              <a:off x="11224841" y="9002607"/>
              <a:ext cx="7116905" cy="929747"/>
            </a:xfrm>
            <a:prstGeom prst="rect">
              <a:avLst/>
            </a:prstGeom>
            <a:noFill/>
          </p:spPr>
          <p:txBody>
            <a:bodyPr wrap="square" rtlCol="0">
              <a:spAutoFit/>
            </a:bodyPr>
            <a:lstStyle/>
            <a:p>
              <a:endParaRPr lang="en-US" sz="4000" b="1" dirty="0" smtClean="0"/>
            </a:p>
          </p:txBody>
        </p:sp>
        <p:sp>
          <p:nvSpPr>
            <p:cNvPr id="35" name="Bent Arrow 34"/>
            <p:cNvSpPr/>
            <p:nvPr/>
          </p:nvSpPr>
          <p:spPr>
            <a:xfrm rot="9558739">
              <a:off x="26167191" y="7969668"/>
              <a:ext cx="1279587" cy="2376302"/>
            </a:xfrm>
            <a:prstGeom prst="bentArrow">
              <a:avLst/>
            </a:prstGeom>
            <a:solidFill>
              <a:schemeClr val="tx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6" name="TextBox 35"/>
            <p:cNvSpPr txBox="1"/>
            <p:nvPr/>
          </p:nvSpPr>
          <p:spPr>
            <a:xfrm>
              <a:off x="6311500" y="3285075"/>
              <a:ext cx="7146098" cy="929747"/>
            </a:xfrm>
            <a:prstGeom prst="rect">
              <a:avLst/>
            </a:prstGeom>
            <a:noFill/>
          </p:spPr>
          <p:txBody>
            <a:bodyPr wrap="square" rtlCol="0">
              <a:spAutoFit/>
            </a:bodyPr>
            <a:lstStyle/>
            <a:p>
              <a:endParaRPr lang="en-US" sz="4000" dirty="0"/>
            </a:p>
          </p:txBody>
        </p:sp>
        <p:sp>
          <p:nvSpPr>
            <p:cNvPr id="25" name="Freeform 24"/>
            <p:cNvSpPr/>
            <p:nvPr/>
          </p:nvSpPr>
          <p:spPr>
            <a:xfrm>
              <a:off x="4131180" y="13505620"/>
              <a:ext cx="24656042" cy="2383135"/>
            </a:xfrm>
            <a:custGeom>
              <a:avLst/>
              <a:gdLst>
                <a:gd name="connsiteX0" fmla="*/ 259408 w 24656041"/>
                <a:gd name="connsiteY0" fmla="*/ 592043 h 2383135"/>
                <a:gd name="connsiteX1" fmla="*/ 4006089 w 24656041"/>
                <a:gd name="connsiteY1" fmla="*/ 592043 h 2383135"/>
                <a:gd name="connsiteX2" fmla="*/ 4704623 w 24656041"/>
                <a:gd name="connsiteY2" fmla="*/ 655546 h 2383135"/>
                <a:gd name="connsiteX3" fmla="*/ 6292199 w 24656041"/>
                <a:gd name="connsiteY3" fmla="*/ 782552 h 2383135"/>
                <a:gd name="connsiteX4" fmla="*/ 6990733 w 24656041"/>
                <a:gd name="connsiteY4" fmla="*/ 719049 h 2383135"/>
                <a:gd name="connsiteX5" fmla="*/ 7435254 w 24656041"/>
                <a:gd name="connsiteY5" fmla="*/ 528540 h 2383135"/>
                <a:gd name="connsiteX6" fmla="*/ 7689266 w 24656041"/>
                <a:gd name="connsiteY6" fmla="*/ 465037 h 2383135"/>
                <a:gd name="connsiteX7" fmla="*/ 7943279 w 24656041"/>
                <a:gd name="connsiteY7" fmla="*/ 338031 h 2383135"/>
                <a:gd name="connsiteX8" fmla="*/ 8133788 w 24656041"/>
                <a:gd name="connsiteY8" fmla="*/ 211024 h 2383135"/>
                <a:gd name="connsiteX9" fmla="*/ 8451303 w 24656041"/>
                <a:gd name="connsiteY9" fmla="*/ 147521 h 2383135"/>
                <a:gd name="connsiteX10" fmla="*/ 9911874 w 24656041"/>
                <a:gd name="connsiteY10" fmla="*/ 274528 h 2383135"/>
                <a:gd name="connsiteX11" fmla="*/ 10292892 w 24656041"/>
                <a:gd name="connsiteY11" fmla="*/ 401534 h 2383135"/>
                <a:gd name="connsiteX12" fmla="*/ 13277536 w 24656041"/>
                <a:gd name="connsiteY12" fmla="*/ 338031 h 2383135"/>
                <a:gd name="connsiteX13" fmla="*/ 13722057 w 24656041"/>
                <a:gd name="connsiteY13" fmla="*/ 528540 h 2383135"/>
                <a:gd name="connsiteX14" fmla="*/ 14865113 w 24656041"/>
                <a:gd name="connsiteY14" fmla="*/ 338031 h 2383135"/>
                <a:gd name="connsiteX15" fmla="*/ 15436640 w 24656041"/>
                <a:gd name="connsiteY15" fmla="*/ 211024 h 2383135"/>
                <a:gd name="connsiteX16" fmla="*/ 17214726 w 24656041"/>
                <a:gd name="connsiteY16" fmla="*/ 274528 h 2383135"/>
                <a:gd name="connsiteX17" fmla="*/ 17405235 w 24656041"/>
                <a:gd name="connsiteY17" fmla="*/ 338031 h 2383135"/>
                <a:gd name="connsiteX18" fmla="*/ 17659247 w 24656041"/>
                <a:gd name="connsiteY18" fmla="*/ 401534 h 2383135"/>
                <a:gd name="connsiteX19" fmla="*/ 18040266 w 24656041"/>
                <a:gd name="connsiteY19" fmla="*/ 528540 h 2383135"/>
                <a:gd name="connsiteX20" fmla="*/ 21024910 w 24656041"/>
                <a:gd name="connsiteY20" fmla="*/ 338031 h 2383135"/>
                <a:gd name="connsiteX21" fmla="*/ 21532934 w 24656041"/>
                <a:gd name="connsiteY21" fmla="*/ 147521 h 2383135"/>
                <a:gd name="connsiteX22" fmla="*/ 22294971 w 24656041"/>
                <a:gd name="connsiteY22" fmla="*/ 84018 h 2383135"/>
                <a:gd name="connsiteX23" fmla="*/ 23692038 w 24656041"/>
                <a:gd name="connsiteY23" fmla="*/ 147521 h 2383135"/>
                <a:gd name="connsiteX24" fmla="*/ 24136560 w 24656041"/>
                <a:gd name="connsiteY24" fmla="*/ 274528 h 2383135"/>
                <a:gd name="connsiteX25" fmla="*/ 24644584 w 24656041"/>
                <a:gd name="connsiteY25" fmla="*/ 338031 h 2383135"/>
                <a:gd name="connsiteX26" fmla="*/ 24581081 w 24656041"/>
                <a:gd name="connsiteY26" fmla="*/ 1100067 h 2383135"/>
                <a:gd name="connsiteX27" fmla="*/ 24390572 w 24656041"/>
                <a:gd name="connsiteY27" fmla="*/ 1163570 h 2383135"/>
                <a:gd name="connsiteX28" fmla="*/ 24136560 w 24656041"/>
                <a:gd name="connsiteY28" fmla="*/ 1036564 h 2383135"/>
                <a:gd name="connsiteX29" fmla="*/ 23755541 w 24656041"/>
                <a:gd name="connsiteY29" fmla="*/ 782552 h 2383135"/>
                <a:gd name="connsiteX30" fmla="*/ 23501529 w 24656041"/>
                <a:gd name="connsiteY30" fmla="*/ 846055 h 2383135"/>
                <a:gd name="connsiteX31" fmla="*/ 23247517 w 24656041"/>
                <a:gd name="connsiteY31" fmla="*/ 973061 h 2383135"/>
                <a:gd name="connsiteX32" fmla="*/ 20643891 w 24656041"/>
                <a:gd name="connsiteY32" fmla="*/ 1036564 h 2383135"/>
                <a:gd name="connsiteX33" fmla="*/ 20580388 w 24656041"/>
                <a:gd name="connsiteY33" fmla="*/ 1227073 h 2383135"/>
                <a:gd name="connsiteX34" fmla="*/ 19881854 w 24656041"/>
                <a:gd name="connsiteY34" fmla="*/ 1227073 h 2383135"/>
                <a:gd name="connsiteX35" fmla="*/ 18611793 w 24656041"/>
                <a:gd name="connsiteY35" fmla="*/ 1290577 h 2383135"/>
                <a:gd name="connsiteX36" fmla="*/ 18357781 w 24656041"/>
                <a:gd name="connsiteY36" fmla="*/ 1354080 h 2383135"/>
                <a:gd name="connsiteX37" fmla="*/ 18548290 w 24656041"/>
                <a:gd name="connsiteY37" fmla="*/ 1481086 h 2383135"/>
                <a:gd name="connsiteX38" fmla="*/ 17595744 w 24656041"/>
                <a:gd name="connsiteY38" fmla="*/ 1417583 h 2383135"/>
                <a:gd name="connsiteX39" fmla="*/ 17532241 w 24656041"/>
                <a:gd name="connsiteY39" fmla="*/ 1227073 h 2383135"/>
                <a:gd name="connsiteX40" fmla="*/ 17087720 w 24656041"/>
                <a:gd name="connsiteY40" fmla="*/ 1163570 h 2383135"/>
                <a:gd name="connsiteX41" fmla="*/ 16960714 w 24656041"/>
                <a:gd name="connsiteY41" fmla="*/ 1290577 h 2383135"/>
                <a:gd name="connsiteX42" fmla="*/ 14611100 w 24656041"/>
                <a:gd name="connsiteY42" fmla="*/ 1100067 h 2383135"/>
                <a:gd name="connsiteX43" fmla="*/ 14230082 w 24656041"/>
                <a:gd name="connsiteY43" fmla="*/ 1163570 h 2383135"/>
                <a:gd name="connsiteX44" fmla="*/ 14166579 w 24656041"/>
                <a:gd name="connsiteY44" fmla="*/ 1417583 h 2383135"/>
                <a:gd name="connsiteX45" fmla="*/ 12197984 w 24656041"/>
                <a:gd name="connsiteY45" fmla="*/ 1290577 h 2383135"/>
                <a:gd name="connsiteX46" fmla="*/ 12134481 w 24656041"/>
                <a:gd name="connsiteY46" fmla="*/ 1290577 h 2383135"/>
                <a:gd name="connsiteX47" fmla="*/ 11943972 w 24656041"/>
                <a:gd name="connsiteY47" fmla="*/ 1417583 h 2383135"/>
                <a:gd name="connsiteX48" fmla="*/ 11626456 w 24656041"/>
                <a:gd name="connsiteY48" fmla="*/ 1481086 h 2383135"/>
                <a:gd name="connsiteX49" fmla="*/ 11118432 w 24656041"/>
                <a:gd name="connsiteY49" fmla="*/ 1608092 h 2383135"/>
                <a:gd name="connsiteX50" fmla="*/ 10546904 w 24656041"/>
                <a:gd name="connsiteY50" fmla="*/ 1862104 h 2383135"/>
                <a:gd name="connsiteX51" fmla="*/ 10356395 w 24656041"/>
                <a:gd name="connsiteY51" fmla="*/ 1925607 h 2383135"/>
                <a:gd name="connsiteX52" fmla="*/ 10102383 w 24656041"/>
                <a:gd name="connsiteY52" fmla="*/ 1862104 h 2383135"/>
                <a:gd name="connsiteX53" fmla="*/ 9721364 w 24656041"/>
                <a:gd name="connsiteY53" fmla="*/ 1544589 h 2383135"/>
                <a:gd name="connsiteX54" fmla="*/ 9467352 w 24656041"/>
                <a:gd name="connsiteY54" fmla="*/ 1481086 h 2383135"/>
                <a:gd name="connsiteX55" fmla="*/ 8578309 w 24656041"/>
                <a:gd name="connsiteY55" fmla="*/ 1544589 h 2383135"/>
                <a:gd name="connsiteX56" fmla="*/ 8451303 w 24656041"/>
                <a:gd name="connsiteY56" fmla="*/ 1735098 h 2383135"/>
                <a:gd name="connsiteX57" fmla="*/ 7689266 w 24656041"/>
                <a:gd name="connsiteY57" fmla="*/ 1671595 h 2383135"/>
                <a:gd name="connsiteX58" fmla="*/ 7435254 w 24656041"/>
                <a:gd name="connsiteY58" fmla="*/ 1481086 h 2383135"/>
                <a:gd name="connsiteX59" fmla="*/ 7308248 w 24656041"/>
                <a:gd name="connsiteY59" fmla="*/ 1290577 h 2383135"/>
                <a:gd name="connsiteX60" fmla="*/ 7054236 w 24656041"/>
                <a:gd name="connsiteY60" fmla="*/ 1354080 h 2383135"/>
                <a:gd name="connsiteX61" fmla="*/ 6863727 w 24656041"/>
                <a:gd name="connsiteY61" fmla="*/ 1417583 h 2383135"/>
                <a:gd name="connsiteX62" fmla="*/ 6673217 w 24656041"/>
                <a:gd name="connsiteY62" fmla="*/ 1544589 h 2383135"/>
                <a:gd name="connsiteX63" fmla="*/ 6292199 w 24656041"/>
                <a:gd name="connsiteY63" fmla="*/ 1608092 h 2383135"/>
                <a:gd name="connsiteX64" fmla="*/ 6101690 w 24656041"/>
                <a:gd name="connsiteY64" fmla="*/ 1671595 h 2383135"/>
                <a:gd name="connsiteX65" fmla="*/ 1338960 w 24656041"/>
                <a:gd name="connsiteY65" fmla="*/ 1227073 h 2383135"/>
                <a:gd name="connsiteX66" fmla="*/ 1338960 w 24656041"/>
                <a:gd name="connsiteY66" fmla="*/ 1227073 h 2383135"/>
                <a:gd name="connsiteX67" fmla="*/ 703930 w 24656041"/>
                <a:gd name="connsiteY67" fmla="*/ 973061 h 2383135"/>
                <a:gd name="connsiteX68" fmla="*/ 513420 w 24656041"/>
                <a:gd name="connsiteY68" fmla="*/ 909558 h 2383135"/>
                <a:gd name="connsiteX69" fmla="*/ 68899 w 24656041"/>
                <a:gd name="connsiteY69" fmla="*/ 846055 h 2383135"/>
                <a:gd name="connsiteX70" fmla="*/ 68899 w 24656041"/>
                <a:gd name="connsiteY70" fmla="*/ 592043 h 2383135"/>
                <a:gd name="connsiteX71" fmla="*/ 68899 w 24656041"/>
                <a:gd name="connsiteY71" fmla="*/ 592043 h 238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4656041" h="2383135">
                  <a:moveTo>
                    <a:pt x="259408" y="592043"/>
                  </a:moveTo>
                  <a:cubicBezTo>
                    <a:pt x="1567901" y="155879"/>
                    <a:pt x="502637" y="487462"/>
                    <a:pt x="4006089" y="592043"/>
                  </a:cubicBezTo>
                  <a:cubicBezTo>
                    <a:pt x="4239790" y="599019"/>
                    <a:pt x="4471626" y="636130"/>
                    <a:pt x="4704623" y="655546"/>
                  </a:cubicBezTo>
                  <a:lnTo>
                    <a:pt x="6292199" y="782552"/>
                  </a:lnTo>
                  <a:cubicBezTo>
                    <a:pt x="6525044" y="761384"/>
                    <a:pt x="6759278" y="752114"/>
                    <a:pt x="6990733" y="719049"/>
                  </a:cubicBezTo>
                  <a:cubicBezTo>
                    <a:pt x="7160557" y="694788"/>
                    <a:pt x="7277630" y="587649"/>
                    <a:pt x="7435254" y="528540"/>
                  </a:cubicBezTo>
                  <a:cubicBezTo>
                    <a:pt x="7516974" y="497895"/>
                    <a:pt x="7607546" y="495682"/>
                    <a:pt x="7689266" y="465037"/>
                  </a:cubicBezTo>
                  <a:cubicBezTo>
                    <a:pt x="7777904" y="431798"/>
                    <a:pt x="7861087" y="384998"/>
                    <a:pt x="7943279" y="338031"/>
                  </a:cubicBezTo>
                  <a:cubicBezTo>
                    <a:pt x="8009544" y="300165"/>
                    <a:pt x="8062326" y="237822"/>
                    <a:pt x="8133788" y="211024"/>
                  </a:cubicBezTo>
                  <a:cubicBezTo>
                    <a:pt x="8234850" y="173126"/>
                    <a:pt x="8345465" y="168689"/>
                    <a:pt x="8451303" y="147521"/>
                  </a:cubicBezTo>
                  <a:cubicBezTo>
                    <a:pt x="8938160" y="189857"/>
                    <a:pt x="9427763" y="207754"/>
                    <a:pt x="9911874" y="274528"/>
                  </a:cubicBezTo>
                  <a:cubicBezTo>
                    <a:pt x="10044494" y="292821"/>
                    <a:pt x="10292892" y="401534"/>
                    <a:pt x="10292892" y="401534"/>
                  </a:cubicBezTo>
                  <a:cubicBezTo>
                    <a:pt x="11497494" y="0"/>
                    <a:pt x="10540074" y="271264"/>
                    <a:pt x="13277536" y="338031"/>
                  </a:cubicBezTo>
                  <a:cubicBezTo>
                    <a:pt x="13313225" y="355876"/>
                    <a:pt x="13638454" y="533458"/>
                    <a:pt x="13722057" y="528540"/>
                  </a:cubicBezTo>
                  <a:cubicBezTo>
                    <a:pt x="14513291" y="481997"/>
                    <a:pt x="14374387" y="447081"/>
                    <a:pt x="14865113" y="338031"/>
                  </a:cubicBezTo>
                  <a:cubicBezTo>
                    <a:pt x="15590631" y="176805"/>
                    <a:pt x="14817204" y="365886"/>
                    <a:pt x="15436640" y="211024"/>
                  </a:cubicBezTo>
                  <a:cubicBezTo>
                    <a:pt x="16029335" y="232192"/>
                    <a:pt x="16622883" y="236344"/>
                    <a:pt x="17214726" y="274528"/>
                  </a:cubicBezTo>
                  <a:cubicBezTo>
                    <a:pt x="17281525" y="278838"/>
                    <a:pt x="17340872" y="319642"/>
                    <a:pt x="17405235" y="338031"/>
                  </a:cubicBezTo>
                  <a:cubicBezTo>
                    <a:pt x="17489153" y="362008"/>
                    <a:pt x="17575651" y="376455"/>
                    <a:pt x="17659247" y="401534"/>
                  </a:cubicBezTo>
                  <a:cubicBezTo>
                    <a:pt x="17787477" y="440003"/>
                    <a:pt x="18040266" y="528540"/>
                    <a:pt x="18040266" y="528540"/>
                  </a:cubicBezTo>
                  <a:lnTo>
                    <a:pt x="21024910" y="338031"/>
                  </a:lnTo>
                  <a:cubicBezTo>
                    <a:pt x="21049672" y="335201"/>
                    <a:pt x="21442689" y="159554"/>
                    <a:pt x="21532934" y="147521"/>
                  </a:cubicBezTo>
                  <a:cubicBezTo>
                    <a:pt x="21785591" y="113833"/>
                    <a:pt x="22040959" y="105186"/>
                    <a:pt x="22294971" y="84018"/>
                  </a:cubicBezTo>
                  <a:cubicBezTo>
                    <a:pt x="22760660" y="105186"/>
                    <a:pt x="23228343" y="99552"/>
                    <a:pt x="23692038" y="147521"/>
                  </a:cubicBezTo>
                  <a:cubicBezTo>
                    <a:pt x="23845323" y="163378"/>
                    <a:pt x="23985449" y="244306"/>
                    <a:pt x="24136560" y="274528"/>
                  </a:cubicBezTo>
                  <a:cubicBezTo>
                    <a:pt x="24303905" y="307997"/>
                    <a:pt x="24475243" y="316863"/>
                    <a:pt x="24644584" y="338031"/>
                  </a:cubicBezTo>
                  <a:cubicBezTo>
                    <a:pt x="24623416" y="592043"/>
                    <a:pt x="24656041" y="856446"/>
                    <a:pt x="24581081" y="1100067"/>
                  </a:cubicBezTo>
                  <a:cubicBezTo>
                    <a:pt x="24561395" y="1164045"/>
                    <a:pt x="24456837" y="1173036"/>
                    <a:pt x="24390572" y="1163570"/>
                  </a:cubicBezTo>
                  <a:cubicBezTo>
                    <a:pt x="24296859" y="1150182"/>
                    <a:pt x="24217734" y="1085269"/>
                    <a:pt x="24136560" y="1036564"/>
                  </a:cubicBezTo>
                  <a:cubicBezTo>
                    <a:pt x="24005670" y="958030"/>
                    <a:pt x="23755541" y="782552"/>
                    <a:pt x="23755541" y="782552"/>
                  </a:cubicBezTo>
                  <a:cubicBezTo>
                    <a:pt x="23670870" y="803720"/>
                    <a:pt x="23583249" y="815410"/>
                    <a:pt x="23501529" y="846055"/>
                  </a:cubicBezTo>
                  <a:cubicBezTo>
                    <a:pt x="23412892" y="879294"/>
                    <a:pt x="23341972" y="966764"/>
                    <a:pt x="23247517" y="973061"/>
                  </a:cubicBezTo>
                  <a:cubicBezTo>
                    <a:pt x="22381306" y="1030808"/>
                    <a:pt x="21511766" y="1015396"/>
                    <a:pt x="20643891" y="1036564"/>
                  </a:cubicBezTo>
                  <a:cubicBezTo>
                    <a:pt x="20622723" y="1100067"/>
                    <a:pt x="20632658" y="1185257"/>
                    <a:pt x="20580388" y="1227073"/>
                  </a:cubicBezTo>
                  <a:cubicBezTo>
                    <a:pt x="20414044" y="1360149"/>
                    <a:pt x="20013393" y="1245865"/>
                    <a:pt x="19881854" y="1227073"/>
                  </a:cubicBezTo>
                  <a:cubicBezTo>
                    <a:pt x="19458500" y="1248241"/>
                    <a:pt x="19034211" y="1255375"/>
                    <a:pt x="18611793" y="1290577"/>
                  </a:cubicBezTo>
                  <a:cubicBezTo>
                    <a:pt x="18524818" y="1297825"/>
                    <a:pt x="18385380" y="1271282"/>
                    <a:pt x="18357781" y="1354080"/>
                  </a:cubicBezTo>
                  <a:cubicBezTo>
                    <a:pt x="18333646" y="1426485"/>
                    <a:pt x="18624347" y="1474748"/>
                    <a:pt x="18548290" y="1481086"/>
                  </a:cubicBezTo>
                  <a:cubicBezTo>
                    <a:pt x="18231169" y="1507513"/>
                    <a:pt x="17913259" y="1438751"/>
                    <a:pt x="17595744" y="1417583"/>
                  </a:cubicBezTo>
                  <a:cubicBezTo>
                    <a:pt x="17574576" y="1354080"/>
                    <a:pt x="17579573" y="1274406"/>
                    <a:pt x="17532241" y="1227073"/>
                  </a:cubicBezTo>
                  <a:cubicBezTo>
                    <a:pt x="17336064" y="1030896"/>
                    <a:pt x="17284805" y="1097875"/>
                    <a:pt x="17087720" y="1163570"/>
                  </a:cubicBezTo>
                  <a:cubicBezTo>
                    <a:pt x="17045385" y="1205906"/>
                    <a:pt x="17020585" y="1290577"/>
                    <a:pt x="16960714" y="1290577"/>
                  </a:cubicBezTo>
                  <a:cubicBezTo>
                    <a:pt x="15127600" y="1290577"/>
                    <a:pt x="15449086" y="1379396"/>
                    <a:pt x="14611100" y="1100067"/>
                  </a:cubicBezTo>
                  <a:cubicBezTo>
                    <a:pt x="14484094" y="1121235"/>
                    <a:pt x="14334856" y="1088731"/>
                    <a:pt x="14230082" y="1163570"/>
                  </a:cubicBezTo>
                  <a:cubicBezTo>
                    <a:pt x="14159062" y="1214299"/>
                    <a:pt x="14253686" y="1412139"/>
                    <a:pt x="14166579" y="1417583"/>
                  </a:cubicBezTo>
                  <a:lnTo>
                    <a:pt x="12197984" y="1290577"/>
                  </a:lnTo>
                  <a:cubicBezTo>
                    <a:pt x="11902434" y="551698"/>
                    <a:pt x="12170255" y="1165366"/>
                    <a:pt x="12134481" y="1290577"/>
                  </a:cubicBezTo>
                  <a:cubicBezTo>
                    <a:pt x="12113514" y="1363962"/>
                    <a:pt x="12015434" y="1390785"/>
                    <a:pt x="11943972" y="1417583"/>
                  </a:cubicBezTo>
                  <a:cubicBezTo>
                    <a:pt x="11842910" y="1455481"/>
                    <a:pt x="11731627" y="1456816"/>
                    <a:pt x="11626456" y="1481086"/>
                  </a:cubicBezTo>
                  <a:cubicBezTo>
                    <a:pt x="11456373" y="1520336"/>
                    <a:pt x="11118432" y="1608092"/>
                    <a:pt x="11118432" y="1608092"/>
                  </a:cubicBezTo>
                  <a:cubicBezTo>
                    <a:pt x="10816531" y="1809359"/>
                    <a:pt x="11000328" y="1710963"/>
                    <a:pt x="10546904" y="1862104"/>
                  </a:cubicBezTo>
                  <a:lnTo>
                    <a:pt x="10356395" y="1925607"/>
                  </a:lnTo>
                  <a:cubicBezTo>
                    <a:pt x="10271724" y="1904439"/>
                    <a:pt x="10178160" y="1905405"/>
                    <a:pt x="10102383" y="1862104"/>
                  </a:cubicBezTo>
                  <a:cubicBezTo>
                    <a:pt x="9644638" y="1600535"/>
                    <a:pt x="10167842" y="1735936"/>
                    <a:pt x="9721364" y="1544589"/>
                  </a:cubicBezTo>
                  <a:cubicBezTo>
                    <a:pt x="9641144" y="1510209"/>
                    <a:pt x="9552023" y="1502254"/>
                    <a:pt x="9467352" y="1481086"/>
                  </a:cubicBezTo>
                  <a:cubicBezTo>
                    <a:pt x="9171004" y="1502254"/>
                    <a:pt x="8866541" y="1472531"/>
                    <a:pt x="8578309" y="1544589"/>
                  </a:cubicBezTo>
                  <a:cubicBezTo>
                    <a:pt x="8504267" y="1563100"/>
                    <a:pt x="8526857" y="1724305"/>
                    <a:pt x="8451303" y="1735098"/>
                  </a:cubicBezTo>
                  <a:cubicBezTo>
                    <a:pt x="8198972" y="1771145"/>
                    <a:pt x="7943278" y="1692763"/>
                    <a:pt x="7689266" y="1671595"/>
                  </a:cubicBezTo>
                  <a:cubicBezTo>
                    <a:pt x="7604595" y="1608092"/>
                    <a:pt x="7510093" y="1555925"/>
                    <a:pt x="7435254" y="1481086"/>
                  </a:cubicBezTo>
                  <a:cubicBezTo>
                    <a:pt x="7381287" y="1427119"/>
                    <a:pt x="7380653" y="1314712"/>
                    <a:pt x="7308248" y="1290577"/>
                  </a:cubicBezTo>
                  <a:cubicBezTo>
                    <a:pt x="7225450" y="1262978"/>
                    <a:pt x="7138154" y="1330103"/>
                    <a:pt x="7054236" y="1354080"/>
                  </a:cubicBezTo>
                  <a:cubicBezTo>
                    <a:pt x="6989873" y="1372469"/>
                    <a:pt x="6923598" y="1387647"/>
                    <a:pt x="6863727" y="1417583"/>
                  </a:cubicBezTo>
                  <a:cubicBezTo>
                    <a:pt x="6795463" y="1451715"/>
                    <a:pt x="6745622" y="1520454"/>
                    <a:pt x="6673217" y="1544589"/>
                  </a:cubicBezTo>
                  <a:cubicBezTo>
                    <a:pt x="6551067" y="1585306"/>
                    <a:pt x="6417891" y="1580160"/>
                    <a:pt x="6292199" y="1608092"/>
                  </a:cubicBezTo>
                  <a:cubicBezTo>
                    <a:pt x="6226855" y="1622613"/>
                    <a:pt x="6165193" y="1650427"/>
                    <a:pt x="6101690" y="1671595"/>
                  </a:cubicBezTo>
                  <a:cubicBezTo>
                    <a:pt x="1681550" y="1604623"/>
                    <a:pt x="3073051" y="2383135"/>
                    <a:pt x="1338960" y="1227073"/>
                  </a:cubicBezTo>
                  <a:lnTo>
                    <a:pt x="1338960" y="1227073"/>
                  </a:lnTo>
                  <a:cubicBezTo>
                    <a:pt x="965207" y="1040196"/>
                    <a:pt x="1174753" y="1130002"/>
                    <a:pt x="703930" y="973061"/>
                  </a:cubicBezTo>
                  <a:cubicBezTo>
                    <a:pt x="640427" y="951893"/>
                    <a:pt x="579686" y="919025"/>
                    <a:pt x="513420" y="909558"/>
                  </a:cubicBezTo>
                  <a:cubicBezTo>
                    <a:pt x="365246" y="888390"/>
                    <a:pt x="190697" y="933054"/>
                    <a:pt x="68899" y="846055"/>
                  </a:cubicBezTo>
                  <a:cubicBezTo>
                    <a:pt x="0" y="796841"/>
                    <a:pt x="68899" y="676714"/>
                    <a:pt x="68899" y="592043"/>
                  </a:cubicBezTo>
                  <a:lnTo>
                    <a:pt x="68899" y="592043"/>
                  </a:lnTo>
                </a:path>
              </a:pathLst>
            </a:custGeom>
            <a:solidFill>
              <a:srgbClr val="6A3F28"/>
            </a:solidFill>
            <a:ln>
              <a:solidFill>
                <a:srgbClr val="6A3F28"/>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169" name="Picture 168" descr="5714998237_d3f8a31200_b.jpg"/>
          <p:cNvPicPr>
            <a:picLocks noChangeAspect="1"/>
          </p:cNvPicPr>
          <p:nvPr/>
        </p:nvPicPr>
        <p:blipFill>
          <a:blip r:embed="rId12">
            <a:clrChange>
              <a:clrFrom>
                <a:srgbClr val="FFFFFF"/>
              </a:clrFrom>
              <a:clrTo>
                <a:srgbClr val="FFFFFF">
                  <a:alpha val="0"/>
                </a:srgbClr>
              </a:clrTo>
            </a:clrChange>
          </a:blip>
          <a:stretch>
            <a:fillRect/>
          </a:stretch>
        </p:blipFill>
        <p:spPr>
          <a:xfrm flipH="1">
            <a:off x="18982257" y="14176029"/>
            <a:ext cx="1796922" cy="954615"/>
          </a:xfrm>
          <a:prstGeom prst="rect">
            <a:avLst/>
          </a:prstGeom>
          <a:scene3d>
            <a:camera prst="orthographicFront">
              <a:rot lat="0" lon="10799978" rev="0"/>
            </a:camera>
            <a:lightRig rig="threePt" dir="t"/>
          </a:scene3d>
        </p:spPr>
      </p:pic>
      <p:sp>
        <p:nvSpPr>
          <p:cNvPr id="170" name="Cloud 169"/>
          <p:cNvSpPr/>
          <p:nvPr/>
        </p:nvSpPr>
        <p:spPr>
          <a:xfrm rot="19701256">
            <a:off x="20805517" y="14719826"/>
            <a:ext cx="194041" cy="122931"/>
          </a:xfrm>
          <a:prstGeom prst="cloud">
            <a:avLst/>
          </a:prstGeom>
          <a:solidFill>
            <a:schemeClr val="bg2"/>
          </a:solidFill>
          <a:ln>
            <a:solidFill>
              <a:schemeClr val="bg1">
                <a:lumMod val="50000"/>
              </a:schemeClr>
            </a:solidFill>
          </a:ln>
          <a:scene3d>
            <a:camera prst="orthographicFront">
              <a:rot lat="0" lon="10799978"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loud 171"/>
          <p:cNvSpPr/>
          <p:nvPr/>
        </p:nvSpPr>
        <p:spPr>
          <a:xfrm rot="19701256">
            <a:off x="21154193" y="13907274"/>
            <a:ext cx="396631" cy="345274"/>
          </a:xfrm>
          <a:prstGeom prst="cloud">
            <a:avLst/>
          </a:prstGeom>
          <a:solidFill>
            <a:schemeClr val="bg2"/>
          </a:solidFill>
          <a:ln>
            <a:solidFill>
              <a:schemeClr val="bg1">
                <a:lumMod val="50000"/>
              </a:schemeClr>
            </a:solidFill>
          </a:ln>
          <a:scene3d>
            <a:camera prst="orthographicFront">
              <a:rot lat="0" lon="10799978"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3" name="Picture 172" descr="porcupine-clipart-deer2.png"/>
          <p:cNvPicPr>
            <a:picLocks noChangeAspect="1"/>
          </p:cNvPicPr>
          <p:nvPr/>
        </p:nvPicPr>
        <p:blipFill>
          <a:blip r:embed="rId13"/>
          <a:stretch>
            <a:fillRect/>
          </a:stretch>
        </p:blipFill>
        <p:spPr>
          <a:xfrm>
            <a:off x="15904678" y="18048198"/>
            <a:ext cx="1193145" cy="1153243"/>
          </a:xfrm>
          <a:prstGeom prst="rect">
            <a:avLst/>
          </a:prstGeom>
          <a:scene3d>
            <a:camera prst="orthographicFront">
              <a:rot lat="0" lon="10800000" rev="0"/>
            </a:camera>
            <a:lightRig rig="threePt" dir="t"/>
          </a:scene3d>
        </p:spPr>
      </p:pic>
      <p:pic>
        <p:nvPicPr>
          <p:cNvPr id="174" name="Picture 173" descr="oil-drop-md.png"/>
          <p:cNvPicPr>
            <a:picLocks noChangeAspect="1"/>
          </p:cNvPicPr>
          <p:nvPr/>
        </p:nvPicPr>
        <p:blipFill>
          <a:blip r:embed="rId14"/>
          <a:stretch>
            <a:fillRect/>
          </a:stretch>
        </p:blipFill>
        <p:spPr>
          <a:xfrm>
            <a:off x="28242097" y="7411258"/>
            <a:ext cx="207533" cy="292388"/>
          </a:xfrm>
          <a:prstGeom prst="rect">
            <a:avLst/>
          </a:prstGeom>
        </p:spPr>
      </p:pic>
      <p:sp>
        <p:nvSpPr>
          <p:cNvPr id="176" name="Cloud 175"/>
          <p:cNvSpPr/>
          <p:nvPr/>
        </p:nvSpPr>
        <p:spPr>
          <a:xfrm rot="19701256">
            <a:off x="21054045" y="14401734"/>
            <a:ext cx="413267" cy="335022"/>
          </a:xfrm>
          <a:prstGeom prst="cloud">
            <a:avLst/>
          </a:prstGeom>
          <a:solidFill>
            <a:schemeClr val="bg2"/>
          </a:solidFill>
          <a:ln>
            <a:solidFill>
              <a:schemeClr val="bg1">
                <a:lumMod val="50000"/>
              </a:schemeClr>
            </a:solidFill>
          </a:ln>
          <a:scene3d>
            <a:camera prst="orthographicFront">
              <a:rot lat="0" lon="10799978"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7" name="Picture 176" descr="oil-drop-md.png"/>
          <p:cNvPicPr>
            <a:picLocks noChangeAspect="1"/>
          </p:cNvPicPr>
          <p:nvPr/>
        </p:nvPicPr>
        <p:blipFill>
          <a:blip r:embed="rId14"/>
          <a:stretch>
            <a:fillRect/>
          </a:stretch>
        </p:blipFill>
        <p:spPr>
          <a:xfrm rot="21105919">
            <a:off x="28374096" y="7544224"/>
            <a:ext cx="344818" cy="616943"/>
          </a:xfrm>
          <a:prstGeom prst="rect">
            <a:avLst/>
          </a:prstGeom>
        </p:spPr>
      </p:pic>
      <p:pic>
        <p:nvPicPr>
          <p:cNvPr id="178" name="Picture 177" descr="breeze-clipart-swirl-blue-md.png"/>
          <p:cNvPicPr>
            <a:picLocks noChangeAspect="1"/>
          </p:cNvPicPr>
          <p:nvPr/>
        </p:nvPicPr>
        <p:blipFill>
          <a:blip r:embed="rId15"/>
          <a:stretch>
            <a:fillRect/>
          </a:stretch>
        </p:blipFill>
        <p:spPr>
          <a:xfrm>
            <a:off x="4244408" y="18048198"/>
            <a:ext cx="1343652" cy="633494"/>
          </a:xfrm>
          <a:prstGeom prst="rect">
            <a:avLst/>
          </a:prstGeom>
        </p:spPr>
      </p:pic>
      <p:pic>
        <p:nvPicPr>
          <p:cNvPr id="179" name="Picture 178" descr="breeze-clipart-swirl-blue-md.png"/>
          <p:cNvPicPr>
            <a:picLocks noChangeAspect="1"/>
          </p:cNvPicPr>
          <p:nvPr/>
        </p:nvPicPr>
        <p:blipFill>
          <a:blip r:embed="rId15"/>
          <a:stretch>
            <a:fillRect/>
          </a:stretch>
        </p:blipFill>
        <p:spPr>
          <a:xfrm rot="19039714">
            <a:off x="4079932" y="18583294"/>
            <a:ext cx="972491" cy="458502"/>
          </a:xfrm>
          <a:prstGeom prst="rect">
            <a:avLst/>
          </a:prstGeom>
          <a:scene3d>
            <a:camera prst="orthographicFront">
              <a:rot lat="0" lon="10799999" rev="10799999"/>
            </a:camera>
            <a:lightRig rig="threePt" dir="t"/>
          </a:scene3d>
        </p:spPr>
      </p:pic>
      <p:sp>
        <p:nvSpPr>
          <p:cNvPr id="180" name="TextBox 179"/>
          <p:cNvSpPr txBox="1"/>
          <p:nvPr/>
        </p:nvSpPr>
        <p:spPr>
          <a:xfrm>
            <a:off x="4094082" y="17912949"/>
            <a:ext cx="1186940" cy="461665"/>
          </a:xfrm>
          <a:prstGeom prst="rect">
            <a:avLst/>
          </a:prstGeom>
          <a:noFill/>
        </p:spPr>
        <p:txBody>
          <a:bodyPr wrap="square" rtlCol="0">
            <a:prstTxWarp prst="textArchUp">
              <a:avLst>
                <a:gd name="adj" fmla="val 10425609"/>
              </a:avLst>
            </a:prstTxWarp>
            <a:spAutoFit/>
          </a:bodyPr>
          <a:lstStyle/>
          <a:p>
            <a:r>
              <a:rPr lang="en-US" sz="2400" dirty="0" smtClean="0">
                <a:solidFill>
                  <a:srgbClr val="3366FF"/>
                </a:solidFill>
              </a:rPr>
              <a:t>Oxygen</a:t>
            </a:r>
            <a:endParaRPr lang="en-US" sz="2400" dirty="0">
              <a:solidFill>
                <a:srgbClr val="3366FF"/>
              </a:solidFill>
            </a:endParaRPr>
          </a:p>
        </p:txBody>
      </p:sp>
      <p:pic>
        <p:nvPicPr>
          <p:cNvPr id="181" name="Picture 180" descr="Hannah's Graph.tiff"/>
          <p:cNvPicPr>
            <a:picLocks noChangeAspect="1"/>
          </p:cNvPicPr>
          <p:nvPr/>
        </p:nvPicPr>
        <p:blipFill>
          <a:blip r:embed="rId16">
            <a:clrChange>
              <a:clrFrom>
                <a:srgbClr val="FFFFFF"/>
              </a:clrFrom>
              <a:clrTo>
                <a:srgbClr val="FFFFFF">
                  <a:alpha val="0"/>
                </a:srgbClr>
              </a:clrTo>
            </a:clrChange>
            <a:alphaModFix/>
          </a:blip>
          <a:stretch>
            <a:fillRect/>
          </a:stretch>
        </p:blipFill>
        <p:spPr>
          <a:xfrm>
            <a:off x="879241" y="26180685"/>
            <a:ext cx="9806309" cy="5551720"/>
          </a:xfrm>
          <a:prstGeom prst="rect">
            <a:avLst/>
          </a:prstGeom>
          <a:noFill/>
          <a:ln>
            <a:solidFill>
              <a:srgbClr val="EC9C5C"/>
            </a:solidFill>
          </a:ln>
        </p:spPr>
      </p:pic>
      <p:cxnSp>
        <p:nvCxnSpPr>
          <p:cNvPr id="149" name="Straight Connector 148"/>
          <p:cNvCxnSpPr/>
          <p:nvPr/>
        </p:nvCxnSpPr>
        <p:spPr>
          <a:xfrm rot="16200000" flipH="1">
            <a:off x="7883782" y="28971713"/>
            <a:ext cx="5649672" cy="4236"/>
          </a:xfrm>
          <a:prstGeom prst="line">
            <a:avLst/>
          </a:prstGeom>
          <a:ln w="762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819753" y="26185170"/>
            <a:ext cx="9886747" cy="1589"/>
          </a:xfrm>
          <a:prstGeom prst="line">
            <a:avLst/>
          </a:prstGeom>
          <a:ln w="762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90" name="TextBox 189"/>
          <p:cNvSpPr txBox="1"/>
          <p:nvPr/>
        </p:nvSpPr>
        <p:spPr>
          <a:xfrm>
            <a:off x="28597697" y="31747018"/>
            <a:ext cx="4320703" cy="830997"/>
          </a:xfrm>
          <a:prstGeom prst="rect">
            <a:avLst/>
          </a:prstGeom>
          <a:noFill/>
        </p:spPr>
        <p:txBody>
          <a:bodyPr wrap="square" rtlCol="0">
            <a:spAutoFit/>
          </a:bodyPr>
          <a:lstStyle/>
          <a:p>
            <a:r>
              <a:rPr lang="en-US" sz="2400" dirty="0" smtClean="0">
                <a:latin typeface="Times New Roman"/>
                <a:cs typeface="Times New Roman"/>
              </a:rPr>
              <a:t>Poster by Anya </a:t>
            </a:r>
            <a:r>
              <a:rPr lang="en-US" sz="2400" dirty="0" err="1" smtClean="0">
                <a:latin typeface="Times New Roman"/>
                <a:cs typeface="Times New Roman"/>
              </a:rPr>
              <a:t>Kazanjian</a:t>
            </a:r>
            <a:r>
              <a:rPr lang="en-US" sz="2400" dirty="0" smtClean="0">
                <a:latin typeface="Times New Roman"/>
                <a:cs typeface="Times New Roman"/>
              </a:rPr>
              <a:t>, </a:t>
            </a:r>
          </a:p>
          <a:p>
            <a:r>
              <a:rPr lang="en-US" sz="2400" dirty="0" smtClean="0">
                <a:latin typeface="Times New Roman"/>
                <a:cs typeface="Times New Roman"/>
              </a:rPr>
              <a:t>Quest University, Class of 2018 </a:t>
            </a:r>
            <a:endParaRPr lang="en-US" sz="2400" dirty="0">
              <a:latin typeface="Times New Roman"/>
              <a:cs typeface="Times New Roman"/>
            </a:endParaRPr>
          </a:p>
        </p:txBody>
      </p:sp>
      <p:pic>
        <p:nvPicPr>
          <p:cNvPr id="191" name="Picture 190" descr="Quest.tiff"/>
          <p:cNvPicPr>
            <a:picLocks noChangeAspect="1"/>
          </p:cNvPicPr>
          <p:nvPr/>
        </p:nvPicPr>
        <p:blipFill>
          <a:blip r:embed="rId17"/>
          <a:srcRect l="2865" b="2922"/>
          <a:stretch>
            <a:fillRect/>
          </a:stretch>
        </p:blipFill>
        <p:spPr>
          <a:xfrm>
            <a:off x="26706345" y="31837116"/>
            <a:ext cx="1891352" cy="740899"/>
          </a:xfrm>
          <a:prstGeom prst="rect">
            <a:avLst/>
          </a:prstGeom>
        </p:spPr>
      </p:pic>
      <p:cxnSp>
        <p:nvCxnSpPr>
          <p:cNvPr id="145" name="Straight Connector 144"/>
          <p:cNvCxnSpPr/>
          <p:nvPr/>
        </p:nvCxnSpPr>
        <p:spPr>
          <a:xfrm rot="16200000" flipH="1">
            <a:off x="-1965403" y="28982236"/>
            <a:ext cx="5630639" cy="2641"/>
          </a:xfrm>
          <a:prstGeom prst="line">
            <a:avLst/>
          </a:prstGeom>
          <a:ln w="762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V="1">
            <a:off x="819753" y="31764799"/>
            <a:ext cx="9903681" cy="794"/>
          </a:xfrm>
          <a:prstGeom prst="line">
            <a:avLst/>
          </a:prstGeom>
          <a:ln w="762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99" name="Picture 198" descr="porcupine-clipart-deer2.png"/>
          <p:cNvPicPr>
            <a:picLocks noChangeAspect="1"/>
          </p:cNvPicPr>
          <p:nvPr/>
        </p:nvPicPr>
        <p:blipFill>
          <a:blip r:embed="rId13"/>
          <a:stretch>
            <a:fillRect/>
          </a:stretch>
        </p:blipFill>
        <p:spPr>
          <a:xfrm>
            <a:off x="18961023" y="18048198"/>
            <a:ext cx="1220203" cy="1179396"/>
          </a:xfrm>
          <a:prstGeom prst="rect">
            <a:avLst/>
          </a:prstGeom>
          <a:scene3d>
            <a:camera prst="orthographicFront">
              <a:rot lat="0" lon="0" rev="0"/>
            </a:camera>
            <a:lightRig rig="threePt" dir="t"/>
          </a:scene3d>
        </p:spPr>
      </p:pic>
      <p:pic>
        <p:nvPicPr>
          <p:cNvPr id="200" name="Picture 199" descr="LEAF1.jpg"/>
          <p:cNvPicPr>
            <a:picLocks noChangeAspect="1"/>
          </p:cNvPicPr>
          <p:nvPr/>
        </p:nvPicPr>
        <p:blipFill>
          <a:blip r:embed="rId6">
            <a:clrChange>
              <a:clrFrom>
                <a:srgbClr val="EBEBEB"/>
              </a:clrFrom>
              <a:clrTo>
                <a:srgbClr val="EBEBEB">
                  <a:alpha val="0"/>
                </a:srgbClr>
              </a:clrTo>
            </a:clrChange>
            <a:alphaModFix/>
          </a:blip>
          <a:stretch>
            <a:fillRect/>
          </a:stretch>
        </p:blipFill>
        <p:spPr>
          <a:xfrm>
            <a:off x="17224824" y="17658610"/>
            <a:ext cx="1605556" cy="1615454"/>
          </a:xfrm>
          <a:prstGeom prst="rect">
            <a:avLst/>
          </a:prstGeom>
          <a:gradFill flip="none" rotWithShape="0">
            <a:gsLst>
              <a:gs pos="0">
                <a:srgbClr val="AA7042">
                  <a:alpha val="0"/>
                </a:srgbClr>
              </a:gs>
              <a:gs pos="100000">
                <a:srgbClr val="AA7042">
                  <a:alpha val="0"/>
                </a:srgbClr>
              </a:gs>
            </a:gsLst>
            <a:path path="rect">
              <a:fillToRect l="1583392" t="946185" r="-1483392" b="-846185"/>
            </a:path>
            <a:tileRect l="-466888" t="-1091533" r="-3533672" b="-2883904"/>
          </a:grad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2996</TotalTime>
  <Words>522</Words>
  <Application>Microsoft Macintosh PowerPoint</Application>
  <PresentationFormat>Custom</PresentationFormat>
  <Paragraphs>44</Paragraphs>
  <Slides>1</Slides>
  <Notes>0</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Slide 1</vt:lpstr>
    </vt:vector>
  </TitlesOfParts>
  <Company>Garfield High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Anya Kazanjian</dc:creator>
  <cp:lastModifiedBy>Anya Kazanjian</cp:lastModifiedBy>
  <cp:revision>181</cp:revision>
  <dcterms:created xsi:type="dcterms:W3CDTF">2015-03-23T20:17:29Z</dcterms:created>
  <dcterms:modified xsi:type="dcterms:W3CDTF">2015-03-25T16:01:46Z</dcterms:modified>
</cp:coreProperties>
</file>