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313" r:id="rId4"/>
    <p:sldId id="259" r:id="rId5"/>
    <p:sldId id="309" r:id="rId6"/>
    <p:sldId id="290" r:id="rId7"/>
    <p:sldId id="314" r:id="rId8"/>
    <p:sldId id="263" r:id="rId9"/>
    <p:sldId id="264" r:id="rId10"/>
    <p:sldId id="265" r:id="rId11"/>
    <p:sldId id="287" r:id="rId12"/>
    <p:sldId id="315" r:id="rId13"/>
    <p:sldId id="262" r:id="rId14"/>
    <p:sldId id="258" r:id="rId15"/>
    <p:sldId id="292" r:id="rId16"/>
    <p:sldId id="308" r:id="rId17"/>
    <p:sldId id="306" r:id="rId18"/>
    <p:sldId id="269" r:id="rId19"/>
    <p:sldId id="318" r:id="rId20"/>
    <p:sldId id="297" r:id="rId21"/>
    <p:sldId id="296" r:id="rId22"/>
    <p:sldId id="310" r:id="rId23"/>
    <p:sldId id="316" r:id="rId24"/>
    <p:sldId id="270" r:id="rId25"/>
    <p:sldId id="312" r:id="rId26"/>
    <p:sldId id="317" r:id="rId27"/>
    <p:sldId id="321" r:id="rId28"/>
    <p:sldId id="322" r:id="rId29"/>
    <p:sldId id="288" r:id="rId30"/>
    <p:sldId id="319" r:id="rId31"/>
    <p:sldId id="320" r:id="rId32"/>
    <p:sldId id="311" r:id="rId33"/>
    <p:sldId id="276" r:id="rId34"/>
    <p:sldId id="307" r:id="rId35"/>
    <p:sldId id="300" r:id="rId36"/>
    <p:sldId id="301" r:id="rId37"/>
    <p:sldId id="302" r:id="rId3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5C5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2F09B9-522D-48B0-9679-592563428BFA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294BFC9-345B-4125-8967-A6B1B3EF1B1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mention that I am an IGERT student…I am one of the guinea pigs!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F8A31C-F8B9-487C-A2F4-65BD309AF2B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18FBF6F-8E40-430E-8929-FF9AFC9D1907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-make spaces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6D98AF-A68B-4149-BC06-B007FDC03F29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aseline="0" dirty="0" smtClean="0"/>
              <a:t>Other = ?  …manuscript doesn't elaborate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6B692D-50E9-4AB1-9C17-CD42B4B29625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5C15F8-5B60-41E7-9C14-F58850AABDDF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-maybe add</a:t>
            </a:r>
            <a:r>
              <a:rPr lang="en-US" baseline="0" dirty="0" smtClean="0"/>
              <a:t> cultural awareness</a:t>
            </a:r>
            <a:endParaRPr 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2137B82-AD49-4995-A56D-4798D5583900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-fix</a:t>
            </a:r>
            <a:r>
              <a:rPr lang="en-US" baseline="0" dirty="0" smtClean="0"/>
              <a:t> ID wording</a:t>
            </a: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581841-0BDC-4B43-9B53-A474CC3A288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-need to circle things on bottom…and say Idaho IGERT in red or something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E06359-62AE-4FFF-A9E7-B1A6FC36509D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4BFC9-345B-4125-8967-A6B1B3EF1B1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-add citations</a:t>
            </a:r>
            <a:r>
              <a:rPr lang="en-US" baseline="0" dirty="0" smtClean="0"/>
              <a:t> form literature to justify</a:t>
            </a:r>
          </a:p>
          <a:p>
            <a:r>
              <a:rPr lang="en-US" baseline="0" dirty="0" smtClean="0"/>
              <a:t>-explain that students come form different professional/academic backgrounds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4BFC9-345B-4125-8967-A6B1B3EF1B1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B28CD9-6FAE-4F25-A2D2-6F38112D93A5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aseline="0" dirty="0" smtClean="0"/>
              <a:t>-need “shield-shape”</a:t>
            </a: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DB778-E2D3-4615-BD87-C82F45DBE8F9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aseline="0" dirty="0" smtClean="0"/>
              <a:t>-need “shield-shape”</a:t>
            </a: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DB778-E2D3-4615-BD87-C82F45DBE8F9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aseline="0" dirty="0" smtClean="0"/>
              <a:t>-need “shield-shape”</a:t>
            </a: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DB778-E2D3-4615-BD87-C82F45DBE8F9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aseline="0" smtClean="0"/>
              <a:t>-</a:t>
            </a:r>
            <a:r>
              <a:rPr lang="en-US" baseline="0" dirty="0" smtClean="0"/>
              <a:t>need “shield-shape”</a:t>
            </a: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DB778-E2D3-4615-BD87-C82F45DBE8F9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aseline="0" smtClean="0"/>
              <a:t>-</a:t>
            </a:r>
            <a:r>
              <a:rPr lang="en-US" baseline="0" dirty="0" smtClean="0"/>
              <a:t>need “shield-shape”</a:t>
            </a: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DB778-E2D3-4615-BD87-C82F45DBE8F9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647744-8B2A-41C4-A376-57FC261FC81D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84E237-AFD8-40B8-A0E1-04BE821A7916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62390-0F04-4A98-BCD6-2D39F43B4D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76A1E9-4071-4B18-B095-F68C5ED306FE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6795E-BF32-4FA9-AC47-8F2F02C9F5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390F28-0FC7-4709-B6A2-F8F3FE01CEB7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043FA-2B29-414E-8210-6CB7A18680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D8567D-C901-441C-B039-3EF1A85C1E11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E39A2-14EC-42D0-B4DF-956A6F7AA6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5C978-62BE-4275-B252-A5422AD47A0D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C71F7-B15C-4F0D-B777-209A106138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46450B-F91C-4C08-A99A-465B6BD803E9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7708D-6C32-4808-9B62-5189DB7437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40D4DC-0F64-4704-B6E9-69FB54214E27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76D8-5FCC-4851-9DCF-0DC38F153B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B8CCED-E1E3-4559-B789-FDBBEA73563C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54E01-EA52-4B1A-A903-ED1C7EDC37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1ABF0-758B-4F38-BF8B-F567572852A6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CAA46-4B6D-432F-A206-1BE36AEA82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5ECC5E-961B-4FA7-AA6E-302876FB6933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A69B7-F1C8-47EF-9EC5-007E728B37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EF6C4F-4E71-47FC-8E22-7B61B9BC08FD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CEF84-D898-401B-A996-FA16AD8F93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4F97343-30EE-4C91-8031-239B5D46FAD0}" type="datetime1">
              <a:rPr lang="en-US"/>
              <a:pPr/>
              <a:t>10/10/2012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4EBFD534-72C9-4E25-89ED-8B974A3BEB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zion@uidaho.edu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1" descr="borderbottom1668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itle 1"/>
          <p:cNvSpPr>
            <a:spLocks noGrp="1"/>
          </p:cNvSpPr>
          <p:nvPr>
            <p:ph type="ctrTitle"/>
          </p:nvPr>
        </p:nvSpPr>
        <p:spPr>
          <a:xfrm>
            <a:off x="285750" y="495300"/>
            <a:ext cx="8929688" cy="2046288"/>
          </a:xfrm>
        </p:spPr>
        <p:txBody>
          <a:bodyPr/>
          <a:lstStyle/>
          <a:p>
            <a:pPr algn="l" eaLnBrk="1" hangingPunct="1"/>
            <a:r>
              <a:rPr lang="en-US" sz="3800" b="1" dirty="0" smtClean="0">
                <a:latin typeface="Times New Roman" charset="0"/>
                <a:cs typeface="Times New Roman" charset="0"/>
              </a:rPr>
              <a:t>A pedagogical framework for team-based interdisciplinary doctoral education: </a:t>
            </a:r>
            <a:r>
              <a:rPr lang="en-US" sz="3800" dirty="0" smtClean="0">
                <a:latin typeface="Times New Roman" charset="0"/>
                <a:cs typeface="Times New Roman" charset="0"/>
              </a:rPr>
              <a:t/>
            </a:r>
            <a:br>
              <a:rPr lang="en-US" sz="3800" dirty="0" smtClean="0">
                <a:latin typeface="Times New Roman" charset="0"/>
                <a:cs typeface="Times New Roman" charset="0"/>
              </a:rPr>
            </a:br>
            <a:r>
              <a:rPr lang="en-US" sz="3800" i="1" dirty="0" smtClean="0">
                <a:latin typeface="Times New Roman" charset="0"/>
                <a:cs typeface="Times New Roman" charset="0"/>
              </a:rPr>
              <a:t>The University of Idaho IGERT Model</a:t>
            </a:r>
            <a:r>
              <a:rPr lang="en-US" sz="2600" dirty="0" smtClean="0"/>
              <a:t/>
            </a:r>
            <a:br>
              <a:rPr lang="en-US" sz="2600" dirty="0" smtClean="0"/>
            </a:br>
            <a:endParaRPr lang="en-US" sz="2600" dirty="0" smtClean="0"/>
          </a:p>
        </p:txBody>
      </p:sp>
      <p:sp>
        <p:nvSpPr>
          <p:cNvPr id="14340" name="Subtitle 2"/>
          <p:cNvSpPr>
            <a:spLocks noGrp="1"/>
          </p:cNvSpPr>
          <p:nvPr>
            <p:ph type="subTitle" idx="1"/>
          </p:nvPr>
        </p:nvSpPr>
        <p:spPr>
          <a:xfrm>
            <a:off x="1371600" y="272415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200" smtClean="0">
                <a:solidFill>
                  <a:srgbClr val="5C5C5C"/>
                </a:solidFill>
                <a:latin typeface="Times New Roman" charset="0"/>
                <a:cs typeface="Times New Roman" charset="0"/>
              </a:rPr>
              <a:t>Zion Klos, 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i="1" smtClean="0">
                <a:solidFill>
                  <a:srgbClr val="5C5C5C"/>
                </a:solidFill>
                <a:latin typeface="Times New Roman" charset="0"/>
                <a:cs typeface="Times New Roman" charset="0"/>
              </a:rPr>
              <a:t>University of Idaho</a:t>
            </a:r>
          </a:p>
          <a:p>
            <a:pPr eaLnBrk="1" hangingPunct="1">
              <a:lnSpc>
                <a:spcPct val="80000"/>
              </a:lnSpc>
            </a:pPr>
            <a:endParaRPr lang="en-US" sz="2200" smtClean="0">
              <a:solidFill>
                <a:srgbClr val="5C5C5C"/>
              </a:solidFill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 smtClean="0">
                <a:solidFill>
                  <a:srgbClr val="5C5C5C"/>
                </a:solidFill>
                <a:latin typeface="Times New Roman" charset="0"/>
                <a:cs typeface="Times New Roman" charset="0"/>
              </a:rPr>
              <a:t>Michael O’Rourke, 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i="1" smtClean="0">
                <a:solidFill>
                  <a:srgbClr val="5C5C5C"/>
                </a:solidFill>
                <a:latin typeface="Times New Roman" charset="0"/>
                <a:cs typeface="Times New Roman" charset="0"/>
              </a:rPr>
              <a:t>Michigan State University</a:t>
            </a:r>
          </a:p>
          <a:p>
            <a:pPr eaLnBrk="1" hangingPunct="1">
              <a:lnSpc>
                <a:spcPct val="80000"/>
              </a:lnSpc>
            </a:pPr>
            <a:endParaRPr lang="en-US" sz="2200" smtClean="0">
              <a:solidFill>
                <a:srgbClr val="5C5C5C"/>
              </a:solidFill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 smtClean="0">
                <a:solidFill>
                  <a:srgbClr val="5C5C5C"/>
                </a:solidFill>
                <a:latin typeface="Times New Roman" charset="0"/>
                <a:cs typeface="Times New Roman" charset="0"/>
              </a:rPr>
              <a:t>Nilsa Bosque-Perez,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i="1" smtClean="0">
                <a:solidFill>
                  <a:srgbClr val="5C5C5C"/>
                </a:solidFill>
                <a:latin typeface="Times New Roman" charset="0"/>
                <a:cs typeface="Times New Roman" charset="0"/>
              </a:rPr>
              <a:t>University of Idaho</a:t>
            </a:r>
          </a:p>
        </p:txBody>
      </p:sp>
      <p:pic>
        <p:nvPicPr>
          <p:cNvPr id="14341" name="Picture 12" descr="UI logo gold n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5525" y="3152775"/>
            <a:ext cx="2841625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 descr="LogoCatie_emai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4788" y="3897313"/>
            <a:ext cx="2455862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5"/>
          <p:cNvPicPr>
            <a:picLocks noChangeAspect="1"/>
          </p:cNvPicPr>
          <p:nvPr/>
        </p:nvPicPr>
        <p:blipFill>
          <a:blip r:embed="rId5"/>
          <a:srcRect t="23087" b="29018"/>
          <a:stretch>
            <a:fillRect/>
          </a:stretch>
        </p:blipFill>
        <p:spPr bwMode="auto">
          <a:xfrm>
            <a:off x="390525" y="2982913"/>
            <a:ext cx="21558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6"/>
          <p:cNvPicPr>
            <a:picLocks noChangeAspect="1"/>
          </p:cNvPicPr>
          <p:nvPr/>
        </p:nvPicPr>
        <p:blipFill>
          <a:blip r:embed="rId6"/>
          <a:srcRect l="24234"/>
          <a:stretch>
            <a:fillRect/>
          </a:stretch>
        </p:blipFill>
        <p:spPr bwMode="auto">
          <a:xfrm>
            <a:off x="150813" y="3897313"/>
            <a:ext cx="288607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cap="all" dirty="0"/>
              <a:t>Overview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0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/>
              <a:t>The NSF’s IGERT program: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Aims and Overview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 Pedagogical Frameworks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Integrative Doctoral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Idaho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Improved Future Model</a:t>
            </a:r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Broader Implications for Higher Education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Undergraduate Education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15364" name="Picture 4" descr="C:\Program Files (x86)\Microsoft Office\MEDIA\CAGCAT10\j0251301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5175" y="1839913"/>
            <a:ext cx="2841625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 rot="-796101">
            <a:off x="6851650" y="1600200"/>
            <a:ext cx="2320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Integrative Sciences</a:t>
            </a: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6202363" y="4164013"/>
            <a:ext cx="1211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Academia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256"/>
            <a:ext cx="8229600" cy="1143000"/>
          </a:xfrm>
        </p:spPr>
        <p:txBody>
          <a:bodyPr/>
          <a:lstStyle/>
          <a:p>
            <a:r>
              <a:rPr lang="en-US" b="1" dirty="0" smtClean="0"/>
              <a:t>IGERT OVERVIEW</a:t>
            </a: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THE NSF’S IGERT PROGRAM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73200"/>
            <a:ext cx="8229600" cy="15097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National Science Foundation’s (NSF’s)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Integrative Graduate Education and Research Traineeship (IGERT)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 IGERT Overview  </a:t>
            </a:r>
            <a:r>
              <a:rPr lang="en-US"/>
              <a:t>-  Doctoral Models  -  Idaho Model  -  Improved Model  -  Implications</a:t>
            </a:r>
          </a:p>
        </p:txBody>
      </p:sp>
      <p:sp>
        <p:nvSpPr>
          <p:cNvPr id="16389" name="Text Box 2"/>
          <p:cNvSpPr txBox="1">
            <a:spLocks noChangeArrowheads="1"/>
          </p:cNvSpPr>
          <p:nvPr/>
        </p:nvSpPr>
        <p:spPr bwMode="auto">
          <a:xfrm>
            <a:off x="555625" y="3292475"/>
            <a:ext cx="8077200" cy="2676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 dirty="0"/>
              <a:t>“catalyze a cultural change in graduate education, for students, faculty, and institutions, by establishing innovative new models for graduate education and training in a fertile environment for collaborative research that transcends traditional disciplinary boundaries”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cap="all" dirty="0"/>
              <a:t>IGERT Program Overview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446213"/>
            <a:ext cx="82296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Doctoral education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From 1998 to present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/>
              <a:t>6,500 PhD students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278 grants awarded to institutions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~24 students per grant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approximately $3.0-3.6 million for a 5 year program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Types of IGERTs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Value-added </a:t>
            </a:r>
            <a:r>
              <a:rPr lang="en-US" dirty="0" err="1" smtClean="0"/>
              <a:t>IGERTs</a:t>
            </a:r>
            <a:r>
              <a:rPr lang="en-US" dirty="0" smtClean="0"/>
              <a:t> 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dirty="0" smtClean="0"/>
              <a:t>Integral IGERTs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 IGERT Overview  </a:t>
            </a:r>
            <a:r>
              <a:rPr lang="en-US"/>
              <a:t>-  Doctoral Models  -  Idaho Model  -  Improved Model  -  Implications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cap="all" dirty="0"/>
              <a:t>IGERT Program Overview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446213"/>
            <a:ext cx="8229600" cy="47005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Some example titles from nearby in MI: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Biosphere-Atmosphere Research and Traineeship, UM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 Unified Approach to Sequential Decision-Making in Cognitive Science, MSU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Interdisciplinary Traineeship in High Performance Computing Applications, Wayne State Univ.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www.igert.org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 IGERT Overview  </a:t>
            </a:r>
            <a:r>
              <a:rPr lang="en-US"/>
              <a:t>-  Doctoral Models  -  Idaho Model  -  Improved Model  -  Implications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256"/>
            <a:ext cx="8229600" cy="1143000"/>
          </a:xfrm>
        </p:spPr>
        <p:txBody>
          <a:bodyPr/>
          <a:lstStyle/>
          <a:p>
            <a:r>
              <a:rPr lang="en-US" b="1" dirty="0" smtClean="0"/>
              <a:t>PEDAGOGICAL MODELS FOR DOCTORAL EDUCATION</a:t>
            </a: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INTERDISCIPLINARY PEDAGOGICAL FRAMEWORKS</a:t>
            </a:r>
            <a:endParaRPr lang="en-US" b="1" i="1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81013" y="1109663"/>
            <a:ext cx="8229600" cy="4525962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The mode of graduate education is changing and </a:t>
            </a:r>
            <a:r>
              <a:rPr lang="en-US" i="1" dirty="0" smtClean="0"/>
              <a:t>educators need frameworks</a:t>
            </a:r>
            <a:r>
              <a:rPr lang="en-US" dirty="0" smtClean="0"/>
              <a:t> to base their curricula upon</a:t>
            </a:r>
          </a:p>
          <a:p>
            <a:pPr eaLnBrk="1" hangingPunct="1"/>
            <a:r>
              <a:rPr lang="en-US" dirty="0" smtClean="0"/>
              <a:t>Constructive </a:t>
            </a:r>
            <a:r>
              <a:rPr lang="en-US" u="sng" dirty="0" smtClean="0"/>
              <a:t>alignment</a:t>
            </a:r>
            <a:r>
              <a:rPr lang="en-US" dirty="0" smtClean="0"/>
              <a:t> of framework        </a:t>
            </a:r>
            <a:r>
              <a:rPr lang="en-US" sz="2000" dirty="0" smtClean="0"/>
              <a:t>(Borrego and Cutler, 2010)</a:t>
            </a:r>
          </a:p>
          <a:p>
            <a:pPr marL="971550" lvl="1" indent="-514350" eaLnBrk="1" hangingPunct="1">
              <a:buFont typeface="Calibri" charset="0"/>
              <a:buAutoNum type="arabicPeriod"/>
            </a:pPr>
            <a:r>
              <a:rPr lang="en-US" dirty="0" smtClean="0"/>
              <a:t>Learning </a:t>
            </a:r>
            <a:r>
              <a:rPr lang="en-US" b="1" dirty="0" smtClean="0"/>
              <a:t>Objectives</a:t>
            </a:r>
          </a:p>
          <a:p>
            <a:pPr marL="971550" lvl="1" indent="-514350" eaLnBrk="1" hangingPunct="1">
              <a:buFont typeface="Calibri" charset="0"/>
              <a:buAutoNum type="arabicPeriod"/>
            </a:pPr>
            <a:r>
              <a:rPr lang="en-US" dirty="0" smtClean="0"/>
              <a:t>Learning </a:t>
            </a:r>
            <a:r>
              <a:rPr lang="en-US" b="1" dirty="0" smtClean="0"/>
              <a:t>Experiences</a:t>
            </a:r>
          </a:p>
          <a:p>
            <a:pPr marL="971550" lvl="1" indent="-514350" eaLnBrk="1" hangingPunct="1">
              <a:buFont typeface="Calibri" charset="0"/>
              <a:buAutoNum type="arabicPeriod"/>
            </a:pPr>
            <a:r>
              <a:rPr lang="en-US" dirty="0" smtClean="0"/>
              <a:t>Learning </a:t>
            </a:r>
            <a:r>
              <a:rPr lang="en-US" b="1" dirty="0" smtClean="0"/>
              <a:t>Assessment</a:t>
            </a:r>
          </a:p>
          <a:p>
            <a:pPr marL="971550" lvl="1" indent="-514350" eaLnBrk="1" hangingPunct="1">
              <a:buFont typeface="Arial" charset="0"/>
              <a:buNone/>
            </a:pPr>
            <a:endParaRPr lang="en-US" b="1" dirty="0" smtClean="0"/>
          </a:p>
        </p:txBody>
      </p:sp>
      <p:pic>
        <p:nvPicPr>
          <p:cNvPr id="22532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67325" y="3897313"/>
            <a:ext cx="212725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</a:t>
            </a:r>
            <a:r>
              <a:rPr lang="en-US" b="1"/>
              <a:t>Doctoral Models  </a:t>
            </a:r>
            <a:r>
              <a:rPr lang="en-US"/>
              <a:t>-  Idaho Model  -  Improved Model  -  Implications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Broad perspective and disciplinary strength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Skills in team-based research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Interdisciplinary communication skills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Creative problem-solving skills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Philosophical understanding</a:t>
            </a:r>
          </a:p>
          <a:p>
            <a:pPr>
              <a:buFont typeface="Arial" charset="0"/>
              <a:buNone/>
            </a:pPr>
            <a:r>
              <a:rPr lang="en-US" sz="2000" dirty="0" smtClean="0"/>
              <a:t>Jones et al., 1999; </a:t>
            </a:r>
            <a:r>
              <a:rPr lang="en-US" sz="2000" dirty="0" err="1" smtClean="0"/>
              <a:t>Graybill</a:t>
            </a:r>
            <a:r>
              <a:rPr lang="en-US" sz="2000" dirty="0" smtClean="0"/>
              <a:t> et al., 2006; </a:t>
            </a:r>
            <a:r>
              <a:rPr lang="en-US" sz="2000" dirty="0" err="1" smtClean="0"/>
              <a:t>Manathunga</a:t>
            </a:r>
            <a:r>
              <a:rPr lang="en-US" sz="2000" dirty="0" smtClean="0"/>
              <a:t> et al., 2006; Mitchell et al., 2009; Borrego and Cutler, 2010</a:t>
            </a:r>
          </a:p>
          <a:p>
            <a:pPr>
              <a:buFont typeface="Arial" charset="0"/>
              <a:buNone/>
            </a:pPr>
            <a:endParaRPr lang="en-US" dirty="0" smtClean="0"/>
          </a:p>
          <a:p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KEY LEARNING OBJECTIVES</a:t>
            </a:r>
          </a:p>
        </p:txBody>
      </p:sp>
      <p:sp>
        <p:nvSpPr>
          <p:cNvPr id="23556" name="TextBox 6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</a:t>
            </a:r>
            <a:r>
              <a:rPr lang="en-US" b="1"/>
              <a:t>Doctoral Models  </a:t>
            </a:r>
            <a:r>
              <a:rPr lang="en-US"/>
              <a:t>-  Idaho Model  -  Improved Model  -  Implications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144140" y="71438"/>
            <a:ext cx="874586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COMMON LEARNING EXPERIENCES</a:t>
            </a:r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</a:t>
            </a:r>
            <a:r>
              <a:rPr lang="en-US" b="1"/>
              <a:t>Doctoral Models  </a:t>
            </a:r>
            <a:r>
              <a:rPr lang="en-US"/>
              <a:t>-  Idaho Model  -  Improved Model  -  Implications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1168104"/>
            <a:ext cx="7869238" cy="5218409"/>
            <a:chOff x="0" y="1168104"/>
            <a:chExt cx="7869238" cy="5218409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127125" y="1512888"/>
              <a:ext cx="6670675" cy="3211512"/>
            </a:xfrm>
            <a:prstGeom prst="rect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pic>
          <p:nvPicPr>
            <p:cNvPr id="2458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5162"/>
            <a:stretch>
              <a:fillRect/>
            </a:stretch>
          </p:blipFill>
          <p:spPr bwMode="auto">
            <a:xfrm>
              <a:off x="0" y="1489075"/>
              <a:ext cx="7869238" cy="4897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1" name="TextBox 5"/>
            <p:cNvSpPr txBox="1">
              <a:spLocks noChangeArrowheads="1"/>
            </p:cNvSpPr>
            <p:nvPr/>
          </p:nvSpPr>
          <p:spPr bwMode="auto">
            <a:xfrm>
              <a:off x="995873" y="1168104"/>
              <a:ext cx="680192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dirty="0" smtClean="0"/>
                <a:t>Interdisciplinary broadening and community building experiences</a:t>
              </a:r>
            </a:p>
            <a:p>
              <a:pPr algn="r"/>
              <a:endParaRPr lang="en-US" dirty="0" smtClean="0"/>
            </a:p>
            <a:p>
              <a:pPr algn="r"/>
              <a:r>
                <a:rPr lang="en-US" dirty="0" smtClean="0"/>
                <a:t>Borrego </a:t>
              </a:r>
              <a:r>
                <a:rPr lang="en-US" dirty="0"/>
                <a:t>&amp; Cutler, 2010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-142894" y="2960819"/>
              <a:ext cx="9434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 = 118</a:t>
              </a:r>
              <a:endParaRPr lang="en-US" dirty="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>
            <a:stCxn id="7" idx="3"/>
            <a:endCxn id="8" idx="1"/>
          </p:cNvCxnSpPr>
          <p:nvPr/>
        </p:nvCxnSpPr>
        <p:spPr>
          <a:xfrm flipV="1">
            <a:off x="3027681" y="1932843"/>
            <a:ext cx="581659" cy="1657191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3"/>
            <a:endCxn id="9" idx="1"/>
          </p:cNvCxnSpPr>
          <p:nvPr/>
        </p:nvCxnSpPr>
        <p:spPr>
          <a:xfrm>
            <a:off x="3027681" y="3590034"/>
            <a:ext cx="581659" cy="256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3"/>
            <a:endCxn id="10" idx="1"/>
          </p:cNvCxnSpPr>
          <p:nvPr/>
        </p:nvCxnSpPr>
        <p:spPr>
          <a:xfrm>
            <a:off x="3027681" y="3590034"/>
            <a:ext cx="581659" cy="1702056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-82820"/>
            <a:ext cx="8229600" cy="1143000"/>
          </a:xfrm>
        </p:spPr>
        <p:txBody>
          <a:bodyPr/>
          <a:lstStyle/>
          <a:p>
            <a:r>
              <a:rPr lang="en-US" b="1" dirty="0" smtClean="0"/>
              <a:t>LEARNING ASSESSMENTS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6049109" y="2278966"/>
            <a:ext cx="3608363" cy="2303267"/>
          </a:xfrm>
        </p:spPr>
        <p:txBody>
          <a:bodyPr/>
          <a:lstStyle/>
          <a:p>
            <a:pPr eaLnBrk="1" hangingPunct="1"/>
            <a:r>
              <a:rPr lang="en-US" b="1" u="sng" dirty="0" smtClean="0"/>
              <a:t>Improvements needed in assessment</a:t>
            </a:r>
            <a:r>
              <a:rPr lang="en-US" b="1" dirty="0" smtClean="0"/>
              <a:t>    </a:t>
            </a:r>
            <a:r>
              <a:rPr lang="en-US" sz="1800" dirty="0" smtClean="0"/>
              <a:t>(Borrego and Cutler, 2010)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dirty="0" smtClean="0"/>
          </a:p>
          <a:p>
            <a:pPr lvl="1" eaLnBrk="1" hangingPunct="1"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</a:t>
            </a:r>
            <a:r>
              <a:rPr lang="en-US" b="1"/>
              <a:t>Doctoral Models  </a:t>
            </a:r>
            <a:r>
              <a:rPr lang="en-US"/>
              <a:t>-  Idaho Model  -  Improved Model  -  Implications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819400"/>
            <a:ext cx="2570481" cy="154126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b="1" dirty="0" smtClean="0"/>
              <a:t>Interdisciplinary Student Work should: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609340" y="1390553"/>
            <a:ext cx="1833880" cy="108458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Be Well Grounded in the Disciplines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609340" y="3048000"/>
            <a:ext cx="1833880" cy="108458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Advance Student Understanding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609340" y="4749800"/>
            <a:ext cx="1833880" cy="108458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Show Critical Awareness of the Process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2742" y="4360667"/>
            <a:ext cx="28192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/>
              <a:t>Boix</a:t>
            </a:r>
            <a:r>
              <a:rPr lang="en-US" sz="1400" dirty="0" smtClean="0"/>
              <a:t> </a:t>
            </a:r>
            <a:r>
              <a:rPr lang="en-US" sz="1400" dirty="0" err="1" smtClean="0"/>
              <a:t>Mansilla</a:t>
            </a:r>
            <a:r>
              <a:rPr lang="en-US" sz="1400" dirty="0" smtClean="0"/>
              <a:t> &amp; </a:t>
            </a:r>
            <a:r>
              <a:rPr lang="en-US" sz="1400" dirty="0" err="1" smtClean="0"/>
              <a:t>Duraisingh</a:t>
            </a:r>
            <a:r>
              <a:rPr lang="en-US" sz="1400" dirty="0" smtClean="0"/>
              <a:t>, 2007</a:t>
            </a:r>
            <a:endParaRPr lang="en-US" sz="1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256"/>
            <a:ext cx="8229600" cy="1143000"/>
          </a:xfrm>
        </p:spPr>
        <p:txBody>
          <a:bodyPr/>
          <a:lstStyle/>
          <a:p>
            <a:r>
              <a:rPr lang="en-US" b="1" dirty="0" smtClean="0"/>
              <a:t>THE “IDAHO MODEL” FOR DOCTORAL EDUCATION</a:t>
            </a: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41300" y="1588"/>
            <a:ext cx="8434388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IDAHO’S IGERT, QUICK OVERVIEW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46088" y="1319213"/>
            <a:ext cx="4813300" cy="4527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500" dirty="0" smtClean="0"/>
              <a:t>Focused on sustainability/resilience of social-ecologic systems</a:t>
            </a:r>
          </a:p>
          <a:p>
            <a:pPr eaLnBrk="1" hangingPunct="1">
              <a:lnSpc>
                <a:spcPct val="80000"/>
              </a:lnSpc>
            </a:pPr>
            <a:r>
              <a:rPr lang="en-US" sz="2500" dirty="0" smtClean="0"/>
              <a:t>2001 and 2009 grants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 smtClean="0"/>
              <a:t>18 and 24 students, respectively</a:t>
            </a:r>
          </a:p>
          <a:p>
            <a:pPr eaLnBrk="1" hangingPunct="1">
              <a:lnSpc>
                <a:spcPct val="80000"/>
              </a:lnSpc>
            </a:pPr>
            <a:r>
              <a:rPr lang="en-US" sz="2500" dirty="0" smtClean="0"/>
              <a:t>2009 IGERT, 6 teams, 4 students each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3 Idaho-based teams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3 Costa Rica-based teams</a:t>
            </a:r>
          </a:p>
          <a:p>
            <a:pPr eaLnBrk="1" hangingPunct="1">
              <a:lnSpc>
                <a:spcPct val="80000"/>
              </a:lnSpc>
            </a:pPr>
            <a:r>
              <a:rPr lang="en-US" sz="2500" dirty="0" smtClean="0"/>
              <a:t>Teams chosen by faculty, designed to address interdisciplinary problems</a:t>
            </a:r>
          </a:p>
          <a:p>
            <a:pPr eaLnBrk="1" hangingPunct="1">
              <a:lnSpc>
                <a:spcPct val="80000"/>
              </a:lnSpc>
            </a:pPr>
            <a:r>
              <a:rPr lang="en-US" sz="2500" dirty="0" smtClean="0"/>
              <a:t>Social, ecological, and physical sciences – </a:t>
            </a:r>
            <a:r>
              <a:rPr lang="en-US" sz="2500" i="1" dirty="0" smtClean="0"/>
              <a:t>depth and breadth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pic>
        <p:nvPicPr>
          <p:cNvPr id="28677" name="Picture 6" descr="HPIM52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6550" y="1144588"/>
            <a:ext cx="3259138" cy="2438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8678" name="Picture 6" descr="Palouse team doing conceptual mode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550" y="3730625"/>
            <a:ext cx="3270250" cy="23955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1989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THE “IDAHO MODEL”: </a:t>
            </a:r>
            <a:br>
              <a:rPr lang="en-US" sz="3200" b="1" dirty="0" smtClean="0"/>
            </a:br>
            <a:r>
              <a:rPr lang="en-US" sz="3200" b="1" dirty="0" smtClean="0"/>
              <a:t>LEARNING OBJECTIVES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333230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Interdisciplinary teamwork</a:t>
            </a:r>
          </a:p>
          <a:p>
            <a:pPr eaLnBrk="1" hangingPunct="1"/>
            <a:r>
              <a:rPr lang="en-US" dirty="0" smtClean="0"/>
              <a:t>Interdisciplinary communication</a:t>
            </a:r>
          </a:p>
          <a:p>
            <a:pPr eaLnBrk="1" hangingPunct="1"/>
            <a:r>
              <a:rPr lang="en-US" dirty="0" smtClean="0"/>
              <a:t>Broad and focused knowledge</a:t>
            </a:r>
          </a:p>
          <a:p>
            <a:pPr eaLnBrk="1" hangingPunct="1"/>
            <a:r>
              <a:rPr lang="en-US" dirty="0" smtClean="0"/>
              <a:t>Solve problem-based questions</a:t>
            </a:r>
          </a:p>
          <a:p>
            <a:pPr eaLnBrk="1" hangingPunct="1"/>
            <a:r>
              <a:rPr lang="en-US" dirty="0" smtClean="0"/>
              <a:t>Effectively conduct community outreach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pic>
        <p:nvPicPr>
          <p:cNvPr id="5" name="Picture 6" descr="Hojancha team mtg stakeholder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9385" y="4353161"/>
            <a:ext cx="3740834" cy="2080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02" name="Picture 6" descr="Palouse team doing conceptual model.jpg"/>
          <p:cNvPicPr>
            <a:picLocks noChangeAspect="1"/>
          </p:cNvPicPr>
          <p:nvPr/>
        </p:nvPicPr>
        <p:blipFill>
          <a:blip r:embed="rId4"/>
          <a:srcRect r="21432"/>
          <a:stretch>
            <a:fillRect/>
          </a:stretch>
        </p:blipFill>
        <p:spPr bwMode="auto">
          <a:xfrm>
            <a:off x="6659563" y="4352925"/>
            <a:ext cx="2230437" cy="20812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THE “IDAHO MODEL”: </a:t>
            </a:r>
            <a:br>
              <a:rPr lang="en-US" sz="3200" b="1" dirty="0" smtClean="0"/>
            </a:br>
            <a:r>
              <a:rPr lang="en-US" sz="3200" b="1" dirty="0" smtClean="0"/>
              <a:t>LEARNING EXPERIENCES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8469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Introductory immersion course (field based)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Team-based research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ID communication skills and philosophy (Toolbox, </a:t>
            </a:r>
            <a:r>
              <a:rPr lang="en-US" sz="2000" dirty="0" smtClean="0"/>
              <a:t>Eigenbrode et al. 2007</a:t>
            </a:r>
            <a:r>
              <a:rPr lang="en-US" sz="30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Coursework and seminars (</a:t>
            </a:r>
            <a:r>
              <a:rPr lang="en-US" sz="2000" dirty="0" smtClean="0"/>
              <a:t>e.g. </a:t>
            </a:r>
            <a:r>
              <a:rPr lang="en-US" sz="2000" i="1" dirty="0" smtClean="0"/>
              <a:t>Interdisciplinary Methods</a:t>
            </a:r>
            <a:r>
              <a:rPr lang="en-US" sz="30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Annual presentations (individual &amp; group)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Retreats, conferences, &amp; group travel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Socialization (formal &amp; informal)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Common workspaces</a:t>
            </a:r>
          </a:p>
          <a:p>
            <a:pPr eaLnBrk="1" hangingPunct="1">
              <a:lnSpc>
                <a:spcPct val="80000"/>
              </a:lnSpc>
            </a:pPr>
            <a:endParaRPr lang="en-US" sz="3000" dirty="0" smtClean="0"/>
          </a:p>
          <a:p>
            <a:pPr eaLnBrk="1" hangingPunct="1">
              <a:lnSpc>
                <a:spcPct val="80000"/>
              </a:lnSpc>
            </a:pPr>
            <a:endParaRPr lang="en-US" sz="3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3000" dirty="0" smtClean="0"/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27125" y="1512888"/>
            <a:ext cx="6670675" cy="3211512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162"/>
          <a:stretch>
            <a:fillRect/>
          </a:stretch>
        </p:blipFill>
        <p:spPr bwMode="auto">
          <a:xfrm>
            <a:off x="0" y="1489075"/>
            <a:ext cx="7869238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5337175" y="1631950"/>
            <a:ext cx="2532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Borrego &amp; Cutler, 2010</a:t>
            </a:r>
          </a:p>
        </p:txBody>
      </p:sp>
      <p:sp>
        <p:nvSpPr>
          <p:cNvPr id="33798" name="TextBox 6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IGERT Overview  -  Doctoral Models  -  </a:t>
            </a:r>
            <a:r>
              <a:rPr lang="en-US" b="1" dirty="0"/>
              <a:t>Idaho Model  </a:t>
            </a:r>
            <a:r>
              <a:rPr lang="en-US" dirty="0"/>
              <a:t>-  Improved Model  -  Implications</a:t>
            </a:r>
          </a:p>
        </p:txBody>
      </p:sp>
      <p:sp>
        <p:nvSpPr>
          <p:cNvPr id="7" name="Oval 6"/>
          <p:cNvSpPr/>
          <p:nvPr/>
        </p:nvSpPr>
        <p:spPr>
          <a:xfrm rot="2564726">
            <a:off x="809625" y="4673598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564726">
            <a:off x="1428572" y="4622797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564726">
            <a:off x="1945919" y="4559297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564726">
            <a:off x="2365554" y="4559296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2564726">
            <a:off x="2946401" y="4610096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564726">
            <a:off x="3437812" y="4635497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2564726">
            <a:off x="3680632" y="4468923"/>
            <a:ext cx="558800" cy="2234078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2564726">
            <a:off x="4278821" y="4698755"/>
            <a:ext cx="558800" cy="1497736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 rot="2564726">
            <a:off x="4759013" y="4684844"/>
            <a:ext cx="558800" cy="1670373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rot="2564726">
            <a:off x="5357472" y="4698755"/>
            <a:ext cx="558800" cy="1497736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2564726">
            <a:off x="5905500" y="4673597"/>
            <a:ext cx="558800" cy="1219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rot="2564726">
            <a:off x="7202357" y="4711206"/>
            <a:ext cx="558800" cy="748458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85785" y="5832515"/>
            <a:ext cx="3044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800000"/>
                  </a:solidFill>
                </a:ln>
                <a:solidFill>
                  <a:schemeClr val="accent2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Idaho IGERT Components</a:t>
            </a:r>
            <a:endParaRPr lang="en-US" b="1" dirty="0">
              <a:ln>
                <a:solidFill>
                  <a:srgbClr val="800000"/>
                </a:solidFill>
              </a:ln>
              <a:solidFill>
                <a:schemeClr val="accent2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THE “IDAHO MODEL”: </a:t>
            </a:r>
            <a:br>
              <a:rPr lang="en-US" sz="3200" b="1" dirty="0" smtClean="0"/>
            </a:br>
            <a:r>
              <a:rPr lang="en-US" sz="3200" b="1" dirty="0" smtClean="0"/>
              <a:t>LEARNING EXPERIENCES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THE “IDAHO MODEL”: </a:t>
            </a:r>
            <a:br>
              <a:rPr lang="en-US" sz="3200" b="1" dirty="0" smtClean="0"/>
            </a:br>
            <a:r>
              <a:rPr lang="en-US" sz="3200" b="1" dirty="0" smtClean="0"/>
              <a:t>LEARNING ASSESSMENT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5638799" cy="4525963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Disciplinary </a:t>
            </a:r>
            <a:r>
              <a:rPr lang="en-US" b="1" dirty="0" smtClean="0"/>
              <a:t>and</a:t>
            </a:r>
            <a:r>
              <a:rPr lang="en-US" dirty="0" smtClean="0"/>
              <a:t> IGERT requirements</a:t>
            </a:r>
          </a:p>
          <a:p>
            <a:pPr eaLnBrk="1" hangingPunct="1">
              <a:defRPr/>
            </a:pPr>
            <a:r>
              <a:rPr lang="en-US" dirty="0" smtClean="0"/>
              <a:t>Interdisciplinary publications</a:t>
            </a:r>
          </a:p>
          <a:p>
            <a:pPr eaLnBrk="1" hangingPunct="1">
              <a:defRPr/>
            </a:pPr>
            <a:r>
              <a:rPr lang="en-US" dirty="0" smtClean="0"/>
              <a:t>Interdisciplinary dissertation committees</a:t>
            </a:r>
          </a:p>
          <a:p>
            <a:pPr lvl="1" eaLnBrk="1" hangingPunct="1">
              <a:defRPr/>
            </a:pPr>
            <a:r>
              <a:rPr lang="en-US" dirty="0" smtClean="0"/>
              <a:t>Interdisciplinary dissertation chapter</a:t>
            </a:r>
          </a:p>
          <a:p>
            <a:pPr lvl="1" eaLnBrk="1" hangingPunct="1">
              <a:defRPr/>
            </a:pPr>
            <a:r>
              <a:rPr lang="en-US" dirty="0" smtClean="0"/>
              <a:t>Interdisciplinary preliminary exam</a:t>
            </a:r>
          </a:p>
          <a:p>
            <a:pPr eaLnBrk="1" hangingPunct="1">
              <a:defRPr/>
            </a:pPr>
            <a:r>
              <a:rPr lang="en-US" dirty="0" smtClean="0"/>
              <a:t>Coursework feedback/grading</a:t>
            </a:r>
          </a:p>
          <a:p>
            <a:pPr eaLnBrk="1" hangingPunct="1">
              <a:defRPr/>
            </a:pPr>
            <a:r>
              <a:rPr lang="en-US" dirty="0" smtClean="0"/>
              <a:t>Proposal presentation feedback</a:t>
            </a:r>
          </a:p>
          <a:p>
            <a:pPr eaLnBrk="1" hangingPunct="1">
              <a:defRPr/>
            </a:pPr>
            <a:r>
              <a:rPr lang="en-US" dirty="0" smtClean="0"/>
              <a:t>Outreach and public feedback</a:t>
            </a:r>
          </a:p>
        </p:txBody>
      </p:sp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pic>
        <p:nvPicPr>
          <p:cNvPr id="35845" name="Picture 5" descr="Hojancha team in teak plantatio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405063"/>
            <a:ext cx="2819400" cy="2505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IDAHO MODEL AT ITS CORE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389063"/>
            <a:ext cx="8229600" cy="1987550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Our educational model develops interdisciplinary team members that can work with other disciplines rather than a single individual capable of doing research in multiple disciplines.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97075" y="3417888"/>
            <a:ext cx="5078413" cy="3698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Breadth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3290888" y="4841875"/>
            <a:ext cx="2478088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Depth</a:t>
            </a:r>
          </a:p>
        </p:txBody>
      </p:sp>
      <p:sp>
        <p:nvSpPr>
          <p:cNvPr id="36871" name="TextBox 6"/>
          <p:cNvSpPr txBox="1">
            <a:spLocks noChangeArrowheads="1"/>
          </p:cNvSpPr>
          <p:nvPr/>
        </p:nvSpPr>
        <p:spPr bwMode="auto">
          <a:xfrm>
            <a:off x="457200" y="4484688"/>
            <a:ext cx="30511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/>
              <a:t>“T-shaped Individual”</a:t>
            </a:r>
          </a:p>
        </p:txBody>
      </p:sp>
      <p:sp>
        <p:nvSpPr>
          <p:cNvPr id="36872" name="TextBox 7"/>
          <p:cNvSpPr txBox="1">
            <a:spLocks noChangeArrowheads="1"/>
          </p:cNvSpPr>
          <p:nvPr/>
        </p:nvSpPr>
        <p:spPr bwMode="auto">
          <a:xfrm>
            <a:off x="5205413" y="3449638"/>
            <a:ext cx="1627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/>
              <a:t>ecology   geology </a:t>
            </a:r>
          </a:p>
        </p:txBody>
      </p:sp>
      <p:sp>
        <p:nvSpPr>
          <p:cNvPr id="36873" name="TextBox 8"/>
          <p:cNvSpPr txBox="1">
            <a:spLocks noChangeArrowheads="1"/>
          </p:cNvSpPr>
          <p:nvPr/>
        </p:nvSpPr>
        <p:spPr bwMode="auto">
          <a:xfrm>
            <a:off x="1997075" y="3475038"/>
            <a:ext cx="1978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/>
              <a:t>sociology   climatology</a:t>
            </a:r>
          </a:p>
        </p:txBody>
      </p:sp>
      <p:sp>
        <p:nvSpPr>
          <p:cNvPr id="36874" name="TextBox 9"/>
          <p:cNvSpPr txBox="1">
            <a:spLocks noChangeArrowheads="1"/>
          </p:cNvSpPr>
          <p:nvPr/>
        </p:nvSpPr>
        <p:spPr bwMode="auto">
          <a:xfrm rot="-5400000">
            <a:off x="4387057" y="4904581"/>
            <a:ext cx="960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/>
              <a:t>hydrology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 rot="16200000">
            <a:off x="2262188" y="4021135"/>
            <a:ext cx="846138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/>
              <a:t>Depth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2620789" y="4241973"/>
            <a:ext cx="1278285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/>
              <a:t>Depth</a:t>
            </a:r>
            <a:endParaRPr lang="en-US" b="1" dirty="0"/>
          </a:p>
        </p:txBody>
      </p:sp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IDAHO MODEL AT ITS CORE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389063"/>
            <a:ext cx="8229600" cy="1987550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Our educational model develops interdisciplinary team members that can work with other disciplines rather than a single individual capable of doing research in multiple disciplines.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97075" y="3417888"/>
            <a:ext cx="5078413" cy="3698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Breadth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3290888" y="4841875"/>
            <a:ext cx="2478088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Depth</a:t>
            </a:r>
          </a:p>
        </p:txBody>
      </p:sp>
      <p:sp>
        <p:nvSpPr>
          <p:cNvPr id="37895" name="TextBox 6"/>
          <p:cNvSpPr txBox="1">
            <a:spLocks noChangeArrowheads="1"/>
          </p:cNvSpPr>
          <p:nvPr/>
        </p:nvSpPr>
        <p:spPr bwMode="auto">
          <a:xfrm>
            <a:off x="457200" y="4484688"/>
            <a:ext cx="30511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/>
              <a:t>“T-shaped Individual”</a:t>
            </a:r>
          </a:p>
        </p:txBody>
      </p:sp>
      <p:sp>
        <p:nvSpPr>
          <p:cNvPr id="37897" name="TextBox 8"/>
          <p:cNvSpPr txBox="1">
            <a:spLocks noChangeArrowheads="1"/>
          </p:cNvSpPr>
          <p:nvPr/>
        </p:nvSpPr>
        <p:spPr bwMode="auto">
          <a:xfrm>
            <a:off x="2231579" y="3436938"/>
            <a:ext cx="18646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 dirty="0" smtClean="0"/>
              <a:t>science of teamwork</a:t>
            </a:r>
            <a:endParaRPr lang="en-US" sz="1400" i="1" dirty="0"/>
          </a:p>
        </p:txBody>
      </p:sp>
      <p:sp>
        <p:nvSpPr>
          <p:cNvPr id="37898" name="TextBox 9"/>
          <p:cNvSpPr txBox="1">
            <a:spLocks noChangeArrowheads="1"/>
          </p:cNvSpPr>
          <p:nvPr/>
        </p:nvSpPr>
        <p:spPr bwMode="auto">
          <a:xfrm>
            <a:off x="4018757" y="6213475"/>
            <a:ext cx="960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 dirty="0"/>
              <a:t>hydrology</a:t>
            </a:r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705643" y="4629149"/>
            <a:ext cx="2532063" cy="196850"/>
            <a:chOff x="9734843" y="1997612"/>
            <a:chExt cx="2532185" cy="196948"/>
          </a:xfrm>
        </p:grpSpPr>
        <p:cxnSp>
          <p:nvCxnSpPr>
            <p:cNvPr id="16" name="Straight Connector 15"/>
            <p:cNvCxnSpPr>
              <a:cxnSpLocks noChangeShapeType="1"/>
            </p:cNvCxnSpPr>
            <p:nvPr/>
          </p:nvCxnSpPr>
          <p:spPr bwMode="auto">
            <a:xfrm flipV="1">
              <a:off x="9734843" y="1997612"/>
              <a:ext cx="2532185" cy="19694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7" name="Straight Connector 16"/>
            <p:cNvCxnSpPr>
              <a:cxnSpLocks noChangeShapeType="1"/>
            </p:cNvCxnSpPr>
            <p:nvPr/>
          </p:nvCxnSpPr>
          <p:spPr bwMode="auto">
            <a:xfrm>
              <a:off x="9734843" y="1997612"/>
              <a:ext cx="2524247" cy="18106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</p:grp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23825" y="5066060"/>
            <a:ext cx="38194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 smtClean="0"/>
              <a:t>“Shield-</a:t>
            </a:r>
            <a:r>
              <a:rPr lang="en-US" sz="2400" i="1" dirty="0"/>
              <a:t>shaped Individual”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047284" y="4239592"/>
            <a:ext cx="1283047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/>
              <a:t>Depth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3015442" y="4494212"/>
            <a:ext cx="1782763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/>
              <a:t>Depth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4193382" y="4494213"/>
            <a:ext cx="1782763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/>
              <a:t>Depth</a:t>
            </a:r>
            <a:endParaRPr lang="en-US" b="1" dirty="0"/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5899151" y="4578348"/>
            <a:ext cx="1016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 dirty="0" smtClean="0"/>
              <a:t>pedagogy</a:t>
            </a:r>
            <a:endParaRPr lang="en-US" sz="1400" i="1" dirty="0"/>
          </a:p>
        </p:txBody>
      </p:sp>
      <p:sp>
        <p:nvSpPr>
          <p:cNvPr id="24" name="Rectangle 23"/>
          <p:cNvSpPr/>
          <p:nvPr/>
        </p:nvSpPr>
        <p:spPr>
          <a:xfrm>
            <a:off x="4688426" y="5552877"/>
            <a:ext cx="906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/>
              <a:t> geology 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5894031" y="4021136"/>
            <a:ext cx="846138" cy="3698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/>
              <a:t>Depth</a:t>
            </a:r>
            <a:endParaRPr lang="en-US" b="1" dirty="0"/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5323245" y="5040660"/>
            <a:ext cx="8470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 dirty="0" smtClean="0"/>
              <a:t>ecology</a:t>
            </a:r>
            <a:endParaRPr lang="en-US" sz="1400" i="1" dirty="0"/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3391583" y="5557838"/>
            <a:ext cx="9766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 dirty="0" smtClean="0"/>
              <a:t>sociology</a:t>
            </a:r>
            <a:endParaRPr lang="en-US" sz="1400" i="1" dirty="0"/>
          </a:p>
        </p:txBody>
      </p:sp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5302231" y="3436938"/>
            <a:ext cx="15552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 dirty="0" smtClean="0"/>
              <a:t>systems thinking</a:t>
            </a:r>
            <a:endParaRPr lang="en-US" sz="1400" i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-119063"/>
            <a:ext cx="9144000" cy="1143001"/>
          </a:xfrm>
        </p:spPr>
        <p:txBody>
          <a:bodyPr/>
          <a:lstStyle/>
          <a:p>
            <a:pPr eaLnBrk="1" hangingPunct="1"/>
            <a:r>
              <a:rPr lang="en-US" b="1" dirty="0" smtClean="0"/>
              <a:t>IDAHO MODEL CHALLENGES</a:t>
            </a:r>
          </a:p>
        </p:txBody>
      </p:sp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pic>
        <p:nvPicPr>
          <p:cNvPr id="38916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1154113"/>
            <a:ext cx="3524250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346575" y="1139825"/>
            <a:ext cx="4198938" cy="5222875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Define the problem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Justify using an ID approach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Identify relevant disciplines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Discover what is already known of the problem (lit review)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Develop adequacy in each discipline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Epistemology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Assumptions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Concepts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Theories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Methods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Analyze the problem with your gained ID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Understand conflicts between gained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Create common ground on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Integrate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Test integrated insights</a:t>
            </a:r>
          </a:p>
        </p:txBody>
      </p:sp>
      <p:sp>
        <p:nvSpPr>
          <p:cNvPr id="38918" name="TextBox 16"/>
          <p:cNvSpPr txBox="1">
            <a:spLocks noChangeArrowheads="1"/>
          </p:cNvSpPr>
          <p:nvPr/>
        </p:nvSpPr>
        <p:spPr bwMode="auto">
          <a:xfrm>
            <a:off x="1460500" y="769938"/>
            <a:ext cx="1338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Klein, 1990</a:t>
            </a:r>
          </a:p>
        </p:txBody>
      </p:sp>
      <p:sp>
        <p:nvSpPr>
          <p:cNvPr id="38919" name="TextBox 17"/>
          <p:cNvSpPr txBox="1">
            <a:spLocks noChangeArrowheads="1"/>
          </p:cNvSpPr>
          <p:nvPr/>
        </p:nvSpPr>
        <p:spPr bwMode="auto">
          <a:xfrm>
            <a:off x="5467350" y="755650"/>
            <a:ext cx="1492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Repko, 2008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0" y="-119063"/>
            <a:ext cx="9144000" cy="1143001"/>
          </a:xfrm>
        </p:spPr>
        <p:txBody>
          <a:bodyPr/>
          <a:lstStyle/>
          <a:p>
            <a:pPr eaLnBrk="1" hangingPunct="1"/>
            <a:r>
              <a:rPr lang="en-US" b="1" dirty="0" smtClean="0"/>
              <a:t>IDAHO MODEL CHALLENGES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pic>
        <p:nvPicPr>
          <p:cNvPr id="39940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1154113"/>
            <a:ext cx="3524250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346575" y="1139825"/>
            <a:ext cx="4198938" cy="5222875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Define the problem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Justify using an ID approach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Identify relevant disciplines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Discover what is already known of the problem (lit review)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Develop adequacy in each discipline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Epistemology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Assumptions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Concepts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Theories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dirty="0" smtClean="0"/>
              <a:t>Methods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Analyze the problem with your gained ID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Understand conflicts between gained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Create common ground on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Integrate insights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Test integrated insights</a:t>
            </a:r>
          </a:p>
        </p:txBody>
      </p:sp>
      <p:sp>
        <p:nvSpPr>
          <p:cNvPr id="39942" name="TextBox 16"/>
          <p:cNvSpPr txBox="1">
            <a:spLocks noChangeArrowheads="1"/>
          </p:cNvSpPr>
          <p:nvPr/>
        </p:nvSpPr>
        <p:spPr bwMode="auto">
          <a:xfrm>
            <a:off x="1460500" y="769938"/>
            <a:ext cx="1338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Klein, 1990</a:t>
            </a:r>
          </a:p>
        </p:txBody>
      </p:sp>
      <p:sp>
        <p:nvSpPr>
          <p:cNvPr id="39943" name="TextBox 17"/>
          <p:cNvSpPr txBox="1">
            <a:spLocks noChangeArrowheads="1"/>
          </p:cNvSpPr>
          <p:nvPr/>
        </p:nvSpPr>
        <p:spPr bwMode="auto">
          <a:xfrm>
            <a:off x="5467350" y="755650"/>
            <a:ext cx="1492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Repko, 2008</a:t>
            </a:r>
          </a:p>
        </p:txBody>
      </p:sp>
      <p:sp>
        <p:nvSpPr>
          <p:cNvPr id="39944" name="TextBox 7"/>
          <p:cNvSpPr txBox="1">
            <a:spLocks noChangeArrowheads="1"/>
          </p:cNvSpPr>
          <p:nvPr/>
        </p:nvSpPr>
        <p:spPr bwMode="auto">
          <a:xfrm>
            <a:off x="4346575" y="1125538"/>
            <a:ext cx="3929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0.     Find a problem to fit disciplines</a:t>
            </a:r>
          </a:p>
        </p:txBody>
      </p:sp>
      <p:grpSp>
        <p:nvGrpSpPr>
          <p:cNvPr id="39945" name="Group 19"/>
          <p:cNvGrpSpPr>
            <a:grpSpLocks/>
          </p:cNvGrpSpPr>
          <p:nvPr/>
        </p:nvGrpSpPr>
        <p:grpSpPr bwMode="auto">
          <a:xfrm>
            <a:off x="838200" y="4724400"/>
            <a:ext cx="2532063" cy="196850"/>
            <a:chOff x="9734843" y="1997612"/>
            <a:chExt cx="2532185" cy="196948"/>
          </a:xfrm>
        </p:grpSpPr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 flipV="1">
              <a:off x="9734843" y="1997612"/>
              <a:ext cx="2532185" cy="19694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>
              <a:off x="9734843" y="1997612"/>
              <a:ext cx="2524247" cy="18106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</p:grpSp>
      <p:cxnSp>
        <p:nvCxnSpPr>
          <p:cNvPr id="16" name="Straight Connector 15"/>
          <p:cNvCxnSpPr>
            <a:cxnSpLocks noChangeShapeType="1"/>
          </p:cNvCxnSpPr>
          <p:nvPr/>
        </p:nvCxnSpPr>
        <p:spPr bwMode="auto">
          <a:xfrm flipV="1">
            <a:off x="4927600" y="2012950"/>
            <a:ext cx="2532063" cy="1968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9" name="Straight Connector 18"/>
          <p:cNvCxnSpPr>
            <a:cxnSpLocks noChangeShapeType="1"/>
          </p:cNvCxnSpPr>
          <p:nvPr/>
        </p:nvCxnSpPr>
        <p:spPr bwMode="auto">
          <a:xfrm>
            <a:off x="4927600" y="2012950"/>
            <a:ext cx="2525713" cy="1809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23" name="Arc 22"/>
          <p:cNvSpPr>
            <a:spLocks/>
          </p:cNvSpPr>
          <p:nvPr/>
        </p:nvSpPr>
        <p:spPr bwMode="auto">
          <a:xfrm>
            <a:off x="7854950" y="1279525"/>
            <a:ext cx="841375" cy="930275"/>
          </a:xfrm>
          <a:custGeom>
            <a:avLst/>
            <a:gdLst>
              <a:gd name="T0" fmla="*/ 420688 w 841375"/>
              <a:gd name="T1" fmla="*/ 0 h 930275"/>
              <a:gd name="T2" fmla="*/ 420688 w 841375"/>
              <a:gd name="T3" fmla="*/ 465138 h 930275"/>
              <a:gd name="T4" fmla="*/ 841375 w 841375"/>
              <a:gd name="T5" fmla="*/ 465138 h 930275"/>
              <a:gd name="T6" fmla="*/ 11796480 60000 65536"/>
              <a:gd name="T7" fmla="*/ 11796480 60000 65536"/>
              <a:gd name="T8" fmla="*/ 5898240 60000 65536"/>
              <a:gd name="T9" fmla="*/ 420688 w 841375"/>
              <a:gd name="T10" fmla="*/ 0 h 930275"/>
              <a:gd name="T11" fmla="*/ 841375 w 841375"/>
              <a:gd name="T12" fmla="*/ 465138 h 9302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1375" h="930275" stroke="0">
                <a:moveTo>
                  <a:pt x="420688" y="0"/>
                </a:moveTo>
                <a:lnTo>
                  <a:pt x="420687" y="0"/>
                </a:lnTo>
                <a:cubicBezTo>
                  <a:pt x="653027" y="0"/>
                  <a:pt x="841375" y="208249"/>
                  <a:pt x="841375" y="465138"/>
                </a:cubicBezTo>
                <a:cubicBezTo>
                  <a:pt x="841375" y="465138"/>
                  <a:pt x="841374" y="465138"/>
                  <a:pt x="841374" y="465138"/>
                </a:cubicBezTo>
                <a:lnTo>
                  <a:pt x="420688" y="465138"/>
                </a:lnTo>
                <a:close/>
              </a:path>
              <a:path w="841375" h="930275" fill="none">
                <a:moveTo>
                  <a:pt x="420688" y="0"/>
                </a:moveTo>
                <a:lnTo>
                  <a:pt x="420687" y="0"/>
                </a:lnTo>
                <a:cubicBezTo>
                  <a:pt x="653027" y="0"/>
                  <a:pt x="841375" y="208249"/>
                  <a:pt x="841375" y="465138"/>
                </a:cubicBezTo>
                <a:cubicBezTo>
                  <a:pt x="841375" y="465138"/>
                  <a:pt x="841374" y="465138"/>
                  <a:pt x="841374" y="46513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triangle" w="lg" len="lg"/>
            <a:tailEnd type="none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cs typeface="ＭＳ Ｐゴシック" charset="-128"/>
            </a:endParaRPr>
          </a:p>
        </p:txBody>
      </p:sp>
      <p:sp>
        <p:nvSpPr>
          <p:cNvPr id="25" name="Arc 24"/>
          <p:cNvSpPr>
            <a:spLocks/>
          </p:cNvSpPr>
          <p:nvPr/>
        </p:nvSpPr>
        <p:spPr bwMode="auto">
          <a:xfrm flipV="1">
            <a:off x="7854950" y="1817688"/>
            <a:ext cx="841375" cy="784225"/>
          </a:xfrm>
          <a:custGeom>
            <a:avLst/>
            <a:gdLst>
              <a:gd name="T0" fmla="*/ 420688 w 841375"/>
              <a:gd name="T1" fmla="*/ 0 h 784225"/>
              <a:gd name="T2" fmla="*/ 420688 w 841375"/>
              <a:gd name="T3" fmla="*/ 392113 h 784225"/>
              <a:gd name="T4" fmla="*/ 841375 w 841375"/>
              <a:gd name="T5" fmla="*/ 392113 h 784225"/>
              <a:gd name="T6" fmla="*/ 11796480 60000 65536"/>
              <a:gd name="T7" fmla="*/ 11796480 60000 65536"/>
              <a:gd name="T8" fmla="*/ 5898240 60000 65536"/>
              <a:gd name="T9" fmla="*/ 420688 w 841375"/>
              <a:gd name="T10" fmla="*/ 0 h 784225"/>
              <a:gd name="T11" fmla="*/ 841375 w 841375"/>
              <a:gd name="T12" fmla="*/ 392113 h 7842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1375" h="784225" stroke="0">
                <a:moveTo>
                  <a:pt x="420688" y="0"/>
                </a:moveTo>
                <a:lnTo>
                  <a:pt x="420688" y="-1"/>
                </a:lnTo>
                <a:cubicBezTo>
                  <a:pt x="653027" y="0"/>
                  <a:pt x="841376" y="175554"/>
                  <a:pt x="841376" y="392113"/>
                </a:cubicBezTo>
                <a:cubicBezTo>
                  <a:pt x="841376" y="392113"/>
                  <a:pt x="841375" y="392113"/>
                  <a:pt x="841375" y="392113"/>
                </a:cubicBezTo>
                <a:lnTo>
                  <a:pt x="420688" y="392113"/>
                </a:lnTo>
                <a:close/>
              </a:path>
              <a:path w="841375" h="784225" fill="none">
                <a:moveTo>
                  <a:pt x="420688" y="0"/>
                </a:moveTo>
                <a:lnTo>
                  <a:pt x="420688" y="-1"/>
                </a:lnTo>
                <a:cubicBezTo>
                  <a:pt x="653027" y="0"/>
                  <a:pt x="841376" y="175554"/>
                  <a:pt x="841376" y="392113"/>
                </a:cubicBezTo>
                <a:cubicBezTo>
                  <a:pt x="841376" y="392113"/>
                  <a:pt x="841375" y="392113"/>
                  <a:pt x="841375" y="392113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cs typeface="ＭＳ Ｐゴシック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73963" y="1831975"/>
            <a:ext cx="1558925" cy="36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rgbClr val="FF0000"/>
                </a:solidFill>
              </a:rPr>
              <a:t>Bad Problem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7275" y="3105150"/>
            <a:ext cx="1289050" cy="647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rgbClr val="FF0000"/>
                </a:solidFill>
              </a:rPr>
              <a:t>Changing Disciplines</a:t>
            </a:r>
          </a:p>
        </p:txBody>
      </p:sp>
      <p:sp>
        <p:nvSpPr>
          <p:cNvPr id="29" name="Arc 28"/>
          <p:cNvSpPr>
            <a:spLocks/>
          </p:cNvSpPr>
          <p:nvPr/>
        </p:nvSpPr>
        <p:spPr bwMode="auto">
          <a:xfrm flipV="1">
            <a:off x="7165975" y="3359150"/>
            <a:ext cx="841375" cy="785813"/>
          </a:xfrm>
          <a:custGeom>
            <a:avLst/>
            <a:gdLst>
              <a:gd name="T0" fmla="*/ 420688 w 841375"/>
              <a:gd name="T1" fmla="*/ 0 h 785813"/>
              <a:gd name="T2" fmla="*/ 420688 w 841375"/>
              <a:gd name="T3" fmla="*/ 392907 h 785813"/>
              <a:gd name="T4" fmla="*/ 841375 w 841375"/>
              <a:gd name="T5" fmla="*/ 392907 h 785813"/>
              <a:gd name="T6" fmla="*/ 11796480 60000 65536"/>
              <a:gd name="T7" fmla="*/ 11796480 60000 65536"/>
              <a:gd name="T8" fmla="*/ 5898240 60000 65536"/>
              <a:gd name="T9" fmla="*/ 420688 w 841375"/>
              <a:gd name="T10" fmla="*/ 0 h 785813"/>
              <a:gd name="T11" fmla="*/ 841375 w 841375"/>
              <a:gd name="T12" fmla="*/ 392907 h 7858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1375" h="785813" stroke="0">
                <a:moveTo>
                  <a:pt x="420688" y="0"/>
                </a:moveTo>
                <a:lnTo>
                  <a:pt x="420688" y="-1"/>
                </a:lnTo>
                <a:cubicBezTo>
                  <a:pt x="653027" y="0"/>
                  <a:pt x="841376" y="175910"/>
                  <a:pt x="841376" y="392907"/>
                </a:cubicBezTo>
                <a:cubicBezTo>
                  <a:pt x="841376" y="392907"/>
                  <a:pt x="841375" y="392907"/>
                  <a:pt x="841375" y="392907"/>
                </a:cubicBezTo>
                <a:lnTo>
                  <a:pt x="420688" y="392907"/>
                </a:lnTo>
                <a:close/>
              </a:path>
              <a:path w="841375" h="785813" fill="none">
                <a:moveTo>
                  <a:pt x="420688" y="0"/>
                </a:moveTo>
                <a:lnTo>
                  <a:pt x="420688" y="-1"/>
                </a:lnTo>
                <a:cubicBezTo>
                  <a:pt x="653027" y="0"/>
                  <a:pt x="841376" y="175910"/>
                  <a:pt x="841376" y="392907"/>
                </a:cubicBezTo>
                <a:cubicBezTo>
                  <a:pt x="841376" y="392907"/>
                  <a:pt x="841375" y="392907"/>
                  <a:pt x="841375" y="392907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cs typeface="ＭＳ Ｐゴシック" charset="-128"/>
            </a:endParaRPr>
          </a:p>
        </p:txBody>
      </p:sp>
      <p:sp>
        <p:nvSpPr>
          <p:cNvPr id="30" name="Arc 29"/>
          <p:cNvSpPr>
            <a:spLocks/>
          </p:cNvSpPr>
          <p:nvPr/>
        </p:nvSpPr>
        <p:spPr bwMode="auto">
          <a:xfrm rot="2612068" flipV="1">
            <a:off x="6246813" y="2371725"/>
            <a:ext cx="1227137" cy="1349375"/>
          </a:xfrm>
          <a:custGeom>
            <a:avLst/>
            <a:gdLst>
              <a:gd name="T0" fmla="*/ 613569 w 1227137"/>
              <a:gd name="T1" fmla="*/ 0 h 1349375"/>
              <a:gd name="T2" fmla="*/ 613569 w 1227137"/>
              <a:gd name="T3" fmla="*/ 674688 h 1349375"/>
              <a:gd name="T4" fmla="*/ 1227137 w 1227137"/>
              <a:gd name="T5" fmla="*/ 674688 h 1349375"/>
              <a:gd name="T6" fmla="*/ 11796480 60000 65536"/>
              <a:gd name="T7" fmla="*/ 11796480 60000 65536"/>
              <a:gd name="T8" fmla="*/ 5898240 60000 65536"/>
              <a:gd name="T9" fmla="*/ 613569 w 1227137"/>
              <a:gd name="T10" fmla="*/ 0 h 1349375"/>
              <a:gd name="T11" fmla="*/ 1227137 w 1227137"/>
              <a:gd name="T12" fmla="*/ 674688 h 13493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7137" h="1349375" stroke="0">
                <a:moveTo>
                  <a:pt x="613569" y="0"/>
                </a:moveTo>
                <a:lnTo>
                  <a:pt x="613568" y="0"/>
                </a:lnTo>
                <a:cubicBezTo>
                  <a:pt x="952433" y="0"/>
                  <a:pt x="1227137" y="302068"/>
                  <a:pt x="1227137" y="674688"/>
                </a:cubicBezTo>
                <a:cubicBezTo>
                  <a:pt x="1227137" y="674688"/>
                  <a:pt x="1227136" y="674688"/>
                  <a:pt x="1227136" y="674688"/>
                </a:cubicBezTo>
                <a:lnTo>
                  <a:pt x="613569" y="674688"/>
                </a:lnTo>
                <a:close/>
              </a:path>
              <a:path w="1227137" h="1349375" fill="none">
                <a:moveTo>
                  <a:pt x="613569" y="0"/>
                </a:moveTo>
                <a:lnTo>
                  <a:pt x="613568" y="0"/>
                </a:lnTo>
                <a:cubicBezTo>
                  <a:pt x="952433" y="0"/>
                  <a:pt x="1227137" y="302068"/>
                  <a:pt x="1227137" y="674688"/>
                </a:cubicBezTo>
                <a:cubicBezTo>
                  <a:pt x="1227137" y="674688"/>
                  <a:pt x="1227136" y="674688"/>
                  <a:pt x="1227136" y="6746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cs typeface="ＭＳ Ｐゴシック" charset="-128"/>
            </a:endParaRPr>
          </a:p>
        </p:txBody>
      </p:sp>
      <p:sp>
        <p:nvSpPr>
          <p:cNvPr id="31" name="Arc 30"/>
          <p:cNvSpPr>
            <a:spLocks/>
          </p:cNvSpPr>
          <p:nvPr/>
        </p:nvSpPr>
        <p:spPr bwMode="auto">
          <a:xfrm rot="19892424" flipV="1">
            <a:off x="7802563" y="1939925"/>
            <a:ext cx="1227137" cy="1349375"/>
          </a:xfrm>
          <a:custGeom>
            <a:avLst/>
            <a:gdLst>
              <a:gd name="T0" fmla="*/ 613569 w 1227137"/>
              <a:gd name="T1" fmla="*/ 0 h 1349375"/>
              <a:gd name="T2" fmla="*/ 613569 w 1227137"/>
              <a:gd name="T3" fmla="*/ 674688 h 1349375"/>
              <a:gd name="T4" fmla="*/ 1227137 w 1227137"/>
              <a:gd name="T5" fmla="*/ 674688 h 1349375"/>
              <a:gd name="T6" fmla="*/ 11796480 60000 65536"/>
              <a:gd name="T7" fmla="*/ 11796480 60000 65536"/>
              <a:gd name="T8" fmla="*/ 5898240 60000 65536"/>
              <a:gd name="T9" fmla="*/ 613569 w 1227137"/>
              <a:gd name="T10" fmla="*/ 0 h 1349375"/>
              <a:gd name="T11" fmla="*/ 1227137 w 1227137"/>
              <a:gd name="T12" fmla="*/ 674688 h 13493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7137" h="1349375" stroke="0">
                <a:moveTo>
                  <a:pt x="613569" y="0"/>
                </a:moveTo>
                <a:lnTo>
                  <a:pt x="613568" y="0"/>
                </a:lnTo>
                <a:cubicBezTo>
                  <a:pt x="952433" y="0"/>
                  <a:pt x="1227137" y="302068"/>
                  <a:pt x="1227137" y="674688"/>
                </a:cubicBezTo>
                <a:cubicBezTo>
                  <a:pt x="1227137" y="674688"/>
                  <a:pt x="1227136" y="674688"/>
                  <a:pt x="1227136" y="674688"/>
                </a:cubicBezTo>
                <a:lnTo>
                  <a:pt x="613569" y="674688"/>
                </a:lnTo>
                <a:close/>
              </a:path>
              <a:path w="1227137" h="1349375" fill="none">
                <a:moveTo>
                  <a:pt x="613569" y="0"/>
                </a:moveTo>
                <a:lnTo>
                  <a:pt x="613568" y="0"/>
                </a:lnTo>
                <a:cubicBezTo>
                  <a:pt x="952433" y="0"/>
                  <a:pt x="1227137" y="302068"/>
                  <a:pt x="1227137" y="674688"/>
                </a:cubicBezTo>
                <a:cubicBezTo>
                  <a:pt x="1227137" y="674688"/>
                  <a:pt x="1227136" y="674688"/>
                  <a:pt x="1227136" y="6746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cs typeface="ＭＳ Ｐゴシック" charset="-12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8488" y="6064250"/>
            <a:ext cx="3030537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rgbClr val="FF0000"/>
                </a:solidFill>
              </a:rPr>
              <a:t>Find problem to fit disciplines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-11113" y="263768"/>
            <a:ext cx="9144000" cy="1143001"/>
          </a:xfrm>
        </p:spPr>
        <p:txBody>
          <a:bodyPr/>
          <a:lstStyle/>
          <a:p>
            <a:pPr eaLnBrk="1" hangingPunct="1"/>
            <a:r>
              <a:rPr lang="en-US" b="1" dirty="0" smtClean="0"/>
              <a:t>IDAHO MODEL CHALLENGES</a:t>
            </a:r>
          </a:p>
        </p:txBody>
      </p:sp>
      <p:sp>
        <p:nvSpPr>
          <p:cNvPr id="40963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</a:t>
            </a:r>
            <a:r>
              <a:rPr lang="en-US" b="1"/>
              <a:t>Idaho Model  </a:t>
            </a:r>
            <a:r>
              <a:rPr lang="en-US"/>
              <a:t>-  Improved Model  -  Implications</a:t>
            </a:r>
          </a:p>
        </p:txBody>
      </p:sp>
      <p:sp>
        <p:nvSpPr>
          <p:cNvPr id="40964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Difficulty locating the </a:t>
            </a:r>
            <a:r>
              <a:rPr lang="en-US" u="sng" dirty="0" smtClean="0"/>
              <a:t>“best” team problem</a:t>
            </a:r>
            <a:r>
              <a:rPr lang="en-US" dirty="0" smtClean="0"/>
              <a:t> to focus on for the duration of the PhD</a:t>
            </a:r>
          </a:p>
          <a:p>
            <a:endParaRPr lang="en-US" dirty="0" smtClean="0"/>
          </a:p>
          <a:p>
            <a:r>
              <a:rPr lang="en-US" dirty="0" smtClean="0"/>
              <a:t>Lack of accompanying institutional </a:t>
            </a:r>
            <a:r>
              <a:rPr lang="en-US" u="sng" dirty="0" smtClean="0"/>
              <a:t>degree program</a:t>
            </a:r>
          </a:p>
          <a:p>
            <a:endParaRPr lang="en-US" dirty="0" smtClean="0"/>
          </a:p>
          <a:p>
            <a:r>
              <a:rPr lang="en-US" dirty="0" smtClean="0"/>
              <a:t>Team misalignment at a fundamental level due to </a:t>
            </a:r>
            <a:r>
              <a:rPr lang="en-US" u="sng" dirty="0" smtClean="0"/>
              <a:t>lack of philosophical background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256"/>
            <a:ext cx="8229600" cy="1143000"/>
          </a:xfrm>
        </p:spPr>
        <p:txBody>
          <a:bodyPr/>
          <a:lstStyle/>
          <a:p>
            <a:r>
              <a:rPr lang="en-US" b="1" dirty="0" smtClean="0"/>
              <a:t>THE </a:t>
            </a:r>
            <a:r>
              <a:rPr lang="en-US" b="1" u="sng" dirty="0" smtClean="0"/>
              <a:t>IMPROVED</a:t>
            </a:r>
            <a:r>
              <a:rPr lang="en-US" b="1" dirty="0" smtClean="0"/>
              <a:t> “IDAHO MODEL” FOR DOCTORAL EDUCATION</a:t>
            </a: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IDEAS FOR IMPROVEMENT OF IDAHO MODEL</a:t>
            </a:r>
          </a:p>
        </p:txBody>
      </p:sp>
      <p:sp>
        <p:nvSpPr>
          <p:cNvPr id="41987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Idaho Model  -  </a:t>
            </a:r>
            <a:r>
              <a:rPr lang="en-US" b="1"/>
              <a:t>Improved Model  </a:t>
            </a:r>
            <a:r>
              <a:rPr lang="en-US"/>
              <a:t>-  Implications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196850" y="1600200"/>
            <a:ext cx="8680450" cy="48339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Learning Objectives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Greater focus on </a:t>
            </a:r>
            <a:r>
              <a:rPr lang="en-US" sz="2400" u="sng" dirty="0" smtClean="0"/>
              <a:t>philosophical understanding </a:t>
            </a:r>
            <a:r>
              <a:rPr lang="en-US" sz="2400" dirty="0" smtClean="0"/>
              <a:t>and cultures of </a:t>
            </a:r>
            <a:r>
              <a:rPr lang="en-US" sz="2400" u="sng" dirty="0" smtClean="0"/>
              <a:t>scientific validation</a:t>
            </a:r>
            <a:r>
              <a:rPr lang="en-US" sz="2400" dirty="0" smtClean="0"/>
              <a:t> </a:t>
            </a:r>
            <a:r>
              <a:rPr lang="en-US" sz="1400" dirty="0" smtClean="0"/>
              <a:t>(Jones et al., 1999; </a:t>
            </a:r>
            <a:r>
              <a:rPr lang="en-US" sz="1400" dirty="0" err="1" smtClean="0"/>
              <a:t>Manathunga</a:t>
            </a:r>
            <a:r>
              <a:rPr lang="en-US" sz="1400" dirty="0" smtClean="0"/>
              <a:t> et al., 2006; Eigenbrode et al., 2007; Mitchell et al., 2009; </a:t>
            </a:r>
            <a:r>
              <a:rPr lang="en-US" sz="1400" dirty="0" err="1" smtClean="0"/>
              <a:t>Khagram</a:t>
            </a:r>
            <a:r>
              <a:rPr lang="en-US" sz="1400" dirty="0" smtClean="0"/>
              <a:t> et al., 2010)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Learning Experiences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Provide guidance for problem-</a:t>
            </a:r>
            <a:r>
              <a:rPr lang="en-US" sz="2400" u="sng" dirty="0" smtClean="0"/>
              <a:t>finding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Allow time for </a:t>
            </a:r>
            <a:r>
              <a:rPr lang="en-US" sz="2400" u="sng" dirty="0" smtClean="0"/>
              <a:t>disciplinary development</a:t>
            </a:r>
            <a:r>
              <a:rPr lang="en-US" sz="2400" dirty="0" smtClean="0"/>
              <a:t> before decision of interdisciplinary focus </a:t>
            </a:r>
            <a:r>
              <a:rPr lang="en-US" sz="1400" dirty="0" smtClean="0"/>
              <a:t>(Hackett et al., 2009)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Learning Assessment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Institutionalization of IGERT-type </a:t>
            </a:r>
            <a:r>
              <a:rPr lang="en-US" sz="2400" u="sng" dirty="0" smtClean="0"/>
              <a:t>degree</a:t>
            </a:r>
            <a:r>
              <a:rPr lang="en-US" sz="2400" dirty="0" smtClean="0"/>
              <a:t> program      </a:t>
            </a:r>
            <a:r>
              <a:rPr lang="en-US" sz="1400" dirty="0" smtClean="0"/>
              <a:t>(Borrego et al., 2012)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b="1" dirty="0" smtClean="0"/>
              <a:t>*Organized student and faculty feedback still needed to validate and expand!</a:t>
            </a:r>
          </a:p>
          <a:p>
            <a:pPr eaLnBrk="1" hangingPunct="1">
              <a:lnSpc>
                <a:spcPct val="80000"/>
              </a:lnSpc>
            </a:pPr>
            <a:endParaRPr lang="en-US" sz="27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1004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CONSTRUCTIVE ALIGNMENT</a:t>
            </a:r>
            <a:br>
              <a:rPr lang="en-US" b="1" dirty="0" smtClean="0"/>
            </a:br>
            <a:endParaRPr lang="en-US" b="1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1016" y="731518"/>
          <a:ext cx="8752114" cy="601943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775243"/>
                <a:gridCol w="2917372"/>
                <a:gridCol w="3059499"/>
              </a:tblGrid>
              <a:tr h="53303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Learning Objective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Learning Experience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Learning Assessment</a:t>
                      </a:r>
                      <a:endParaRPr lang="en-US" sz="2400" dirty="0"/>
                    </a:p>
                  </a:txBody>
                  <a:tcPr/>
                </a:tc>
              </a:tr>
              <a:tr h="800923">
                <a:tc>
                  <a:txBody>
                    <a:bodyPr/>
                    <a:lstStyle/>
                    <a:p>
                      <a:r>
                        <a:rPr lang="en-US" b="1" smtClean="0"/>
                        <a:t>Well-grounded knowledge</a:t>
                      </a:r>
                      <a:endParaRPr lang="en-US" b="1" baseline="0" dirty="0" smtClean="0"/>
                    </a:p>
                    <a:p>
                      <a:r>
                        <a:rPr lang="en-US" baseline="0" dirty="0" smtClean="0"/>
                        <a:t>(breadth and depth)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Courses, seminars</a:t>
                      </a:r>
                      <a:r>
                        <a:rPr lang="en-US" baseline="0" dirty="0" smtClean="0"/>
                        <a:t>, literature review, </a:t>
                      </a:r>
                      <a:r>
                        <a:rPr lang="en-US" b="0" i="1" u="sng" baseline="0" dirty="0" smtClean="0"/>
                        <a:t>individual proposals followed by team proposals</a:t>
                      </a:r>
                      <a:endParaRPr lang="en-US" b="0" i="1" u="sn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Disciplinary and interdisciplinary</a:t>
                      </a:r>
                      <a:r>
                        <a:rPr lang="en-US" baseline="0" dirty="0" smtClean="0"/>
                        <a:t> (IGERT) graduation requirements</a:t>
                      </a:r>
                      <a:endParaRPr lang="en-US" dirty="0"/>
                    </a:p>
                  </a:txBody>
                  <a:tcPr anchor="ctr"/>
                </a:tc>
              </a:tr>
              <a:tr h="800923">
                <a:tc>
                  <a:txBody>
                    <a:bodyPr/>
                    <a:lstStyle/>
                    <a:p>
                      <a:r>
                        <a:rPr lang="en-US" dirty="0" smtClean="0"/>
                        <a:t>Skills</a:t>
                      </a:r>
                      <a:r>
                        <a:rPr lang="en-US" baseline="0" dirty="0" smtClean="0"/>
                        <a:t> in </a:t>
                      </a:r>
                      <a:r>
                        <a:rPr lang="en-US" b="1" baseline="0" dirty="0" smtClean="0"/>
                        <a:t>interdisciplinary teamwork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Team research projects,  toolbox exercise, </a:t>
                      </a:r>
                      <a:r>
                        <a:rPr lang="en-US" baseline="0" dirty="0" smtClean="0"/>
                        <a:t> summer immersion, fieldwork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Team-based</a:t>
                      </a:r>
                      <a:r>
                        <a:rPr lang="en-US" baseline="0" dirty="0" smtClean="0"/>
                        <a:t> dissertation chapter required</a:t>
                      </a:r>
                      <a:endParaRPr lang="en-US" dirty="0"/>
                    </a:p>
                  </a:txBody>
                  <a:tcPr anchor="ctr"/>
                </a:tc>
              </a:tr>
              <a:tr h="800923">
                <a:tc>
                  <a:txBody>
                    <a:bodyPr/>
                    <a:lstStyle/>
                    <a:p>
                      <a:r>
                        <a:rPr lang="en-US" dirty="0" smtClean="0"/>
                        <a:t>Skills in </a:t>
                      </a:r>
                      <a:r>
                        <a:rPr lang="en-US" b="1" dirty="0" smtClean="0"/>
                        <a:t>interdisciplinary</a:t>
                      </a:r>
                      <a:r>
                        <a:rPr lang="en-US" dirty="0" smtClean="0"/>
                        <a:t> </a:t>
                      </a:r>
                      <a:r>
                        <a:rPr lang="en-US" b="1" dirty="0" smtClean="0"/>
                        <a:t>communication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Team meetings, proposals, presentations, elevator-speeches, and manuscripts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Team-based</a:t>
                      </a:r>
                      <a:r>
                        <a:rPr lang="en-US" baseline="0" dirty="0" smtClean="0"/>
                        <a:t> dissertation chapter required, professional and academic presentations</a:t>
                      </a:r>
                      <a:endParaRPr lang="en-US" dirty="0" smtClean="0"/>
                    </a:p>
                  </a:txBody>
                  <a:tcPr anchor="ctr"/>
                </a:tc>
              </a:tr>
              <a:tr h="800923">
                <a:tc>
                  <a:txBody>
                    <a:bodyPr/>
                    <a:lstStyle/>
                    <a:p>
                      <a:r>
                        <a:rPr lang="en-US" dirty="0" smtClean="0"/>
                        <a:t>Ability</a:t>
                      </a:r>
                      <a:r>
                        <a:rPr lang="en-US" baseline="0" dirty="0" smtClean="0"/>
                        <a:t> to </a:t>
                      </a:r>
                      <a:r>
                        <a:rPr lang="en-US" b="1" baseline="0" dirty="0" smtClean="0"/>
                        <a:t>solve problem-based questions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Research design, team publications, </a:t>
                      </a:r>
                      <a:r>
                        <a:rPr lang="en-US" b="0" i="1" u="sng" baseline="0" dirty="0" smtClean="0"/>
                        <a:t>problem-finding workshops/coursework </a:t>
                      </a:r>
                      <a:endParaRPr lang="en-US" b="0" i="1" u="sn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Public feedback,</a:t>
                      </a:r>
                      <a:r>
                        <a:rPr lang="en-US" baseline="0" dirty="0" smtClean="0"/>
                        <a:t> t</a:t>
                      </a:r>
                      <a:r>
                        <a:rPr lang="en-US" dirty="0" smtClean="0"/>
                        <a:t>eam-based</a:t>
                      </a:r>
                      <a:r>
                        <a:rPr lang="en-US" baseline="0" dirty="0" smtClean="0"/>
                        <a:t> dissertation chapter </a:t>
                      </a:r>
                      <a:endParaRPr lang="en-US" dirty="0"/>
                    </a:p>
                  </a:txBody>
                  <a:tcPr anchor="ctr"/>
                </a:tc>
              </a:tr>
              <a:tr h="800923">
                <a:tc>
                  <a:txBody>
                    <a:bodyPr/>
                    <a:lstStyle/>
                    <a:p>
                      <a:r>
                        <a:rPr lang="en-US" dirty="0" smtClean="0"/>
                        <a:t>Effectiveness</a:t>
                      </a:r>
                      <a:r>
                        <a:rPr lang="en-US" baseline="0" dirty="0" smtClean="0"/>
                        <a:t> in community </a:t>
                      </a:r>
                      <a:r>
                        <a:rPr lang="en-US" b="1" baseline="0" dirty="0" smtClean="0"/>
                        <a:t>outreach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Outreach workshops,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public presentations , non-journal</a:t>
                      </a:r>
                      <a:r>
                        <a:rPr lang="en-US" baseline="0" dirty="0" smtClean="0"/>
                        <a:t> publications (grey lit.)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Public</a:t>
                      </a:r>
                      <a:r>
                        <a:rPr lang="en-US" baseline="0" dirty="0" smtClean="0"/>
                        <a:t> feedback, presentation feedback (academic)</a:t>
                      </a:r>
                      <a:endParaRPr lang="en-US" dirty="0"/>
                    </a:p>
                  </a:txBody>
                  <a:tcPr anchor="ctr"/>
                </a:tc>
              </a:tr>
              <a:tr h="800923">
                <a:tc>
                  <a:txBody>
                    <a:bodyPr/>
                    <a:lstStyle/>
                    <a:p>
                      <a:r>
                        <a:rPr lang="en-US" b="0" dirty="0" smtClean="0"/>
                        <a:t>Strong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1" baseline="0" dirty="0" smtClean="0"/>
                        <a:t>p</a:t>
                      </a:r>
                      <a:r>
                        <a:rPr lang="en-US" b="1" dirty="0" smtClean="0"/>
                        <a:t>hilosophical understanding</a:t>
                      </a:r>
                    </a:p>
                    <a:p>
                      <a:r>
                        <a:rPr lang="en-US" b="0" dirty="0" smtClean="0"/>
                        <a:t>(epistemic</a:t>
                      </a:r>
                      <a:r>
                        <a:rPr lang="en-US" b="0" baseline="0" dirty="0" smtClean="0"/>
                        <a:t> and </a:t>
                      </a:r>
                      <a:r>
                        <a:rPr lang="en-US" b="0" baseline="0" dirty="0" err="1" smtClean="0"/>
                        <a:t>ontologic</a:t>
                      </a:r>
                      <a:r>
                        <a:rPr lang="en-US" b="0" baseline="0" dirty="0" smtClean="0"/>
                        <a:t>)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Toolbox</a:t>
                      </a:r>
                      <a:r>
                        <a:rPr lang="en-US" baseline="0" dirty="0" smtClean="0"/>
                        <a:t> exercise, </a:t>
                      </a:r>
                      <a:r>
                        <a:rPr lang="en-US" b="0" i="1" u="sng" baseline="0" dirty="0" smtClean="0"/>
                        <a:t>introductory philosophical coursework</a:t>
                      </a:r>
                      <a:endParaRPr lang="en-US" b="0" i="1" u="sn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Preliminary exam (interdisciplinary component)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6256"/>
            <a:ext cx="8229600" cy="1143000"/>
          </a:xfrm>
        </p:spPr>
        <p:txBody>
          <a:bodyPr/>
          <a:lstStyle/>
          <a:p>
            <a:r>
              <a:rPr lang="en-US" b="1" dirty="0" smtClean="0"/>
              <a:t>BROADER IMPLICATIONS FOR INTEGRATIVE HIGHER EDUCATION</a:t>
            </a: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45754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IMPLICATIONS FOR TRADITIONAL </a:t>
            </a:r>
            <a:br>
              <a:rPr lang="en-US" sz="3600" b="1" dirty="0" smtClean="0"/>
            </a:br>
            <a:r>
              <a:rPr lang="en-US" sz="3600" b="1" dirty="0" smtClean="0"/>
              <a:t>GRADUATE EDUCATION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Idaho Model  -  Improved Model  -  </a:t>
            </a:r>
            <a:r>
              <a:rPr lang="en-US" b="1"/>
              <a:t>Implications</a:t>
            </a:r>
          </a:p>
        </p:txBody>
      </p:sp>
      <p:sp>
        <p:nvSpPr>
          <p:cNvPr id="45061" name="AutoShape 8" descr="http://sphotos-a.xx.fbcdn.net/hphotos-ash4/185466_4028251738014_1051481239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45754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IMPLICATIONS FOR TRADITIONAL </a:t>
            </a:r>
            <a:br>
              <a:rPr lang="en-US" sz="3600" b="1" dirty="0" smtClean="0"/>
            </a:br>
            <a:r>
              <a:rPr lang="en-US" sz="3600" b="1" dirty="0" smtClean="0"/>
              <a:t>GRADUATE EDUCATION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Idaho Model  -  Improved Model  -  </a:t>
            </a:r>
            <a:r>
              <a:rPr lang="en-US" b="1"/>
              <a:t>Implications</a:t>
            </a:r>
          </a:p>
        </p:txBody>
      </p:sp>
      <p:sp>
        <p:nvSpPr>
          <p:cNvPr id="45061" name="AutoShape 8" descr="http://sphotos-a.xx.fbcdn.net/hphotos-ash4/185466_4028251738014_1051481239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23081" y="1404351"/>
            <a:ext cx="1759749" cy="47625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74276" y="519127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474278" y="417736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474279" y="323734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1460212" y="226068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293846" y="46116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utreach?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33458" y="271368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teamwork?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43585" y="363023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roblem-based?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 rot="17218177">
            <a:off x="-41770" y="1927735"/>
            <a:ext cx="217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Common Model</a:t>
            </a:r>
            <a:endParaRPr lang="en-US" sz="2000" b="1" i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45754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IMPLICATIONS FOR TRADITIONAL </a:t>
            </a:r>
            <a:br>
              <a:rPr lang="en-US" sz="3600" b="1" dirty="0" smtClean="0"/>
            </a:br>
            <a:r>
              <a:rPr lang="en-US" sz="3600" b="1" dirty="0" smtClean="0"/>
              <a:t>GRADUATE EDUCATION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Idaho Model  -  Improved Model  -  </a:t>
            </a:r>
            <a:r>
              <a:rPr lang="en-US" b="1"/>
              <a:t>Implications</a:t>
            </a:r>
          </a:p>
        </p:txBody>
      </p:sp>
      <p:sp>
        <p:nvSpPr>
          <p:cNvPr id="45061" name="AutoShape 8" descr="http://sphotos-a.xx.fbcdn.net/hphotos-ash4/185466_4028251738014_1051481239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23081" y="1404351"/>
            <a:ext cx="1759749" cy="47625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74276" y="519127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474278" y="417736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474279" y="323734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1460212" y="226068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293846" y="46116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utreach?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33458" y="271368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teamwork?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43585" y="363023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roblem-based?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 rot="17218177">
            <a:off x="-41770" y="1927735"/>
            <a:ext cx="217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Common Model</a:t>
            </a:r>
            <a:endParaRPr lang="en-US" sz="2000" b="1" i="1" dirty="0"/>
          </a:p>
        </p:txBody>
      </p:sp>
      <p:sp>
        <p:nvSpPr>
          <p:cNvPr id="29" name="Oval 28"/>
          <p:cNvSpPr/>
          <p:nvPr/>
        </p:nvSpPr>
        <p:spPr>
          <a:xfrm rot="16200000">
            <a:off x="3450345" y="3058292"/>
            <a:ext cx="1320890" cy="204832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 rot="21264050">
            <a:off x="2859835" y="4644062"/>
            <a:ext cx="3069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“Renaissance Thinker” </a:t>
            </a:r>
          </a:p>
          <a:p>
            <a:pPr algn="ctr"/>
            <a:r>
              <a:rPr lang="en-US" sz="2000" b="1" i="1" dirty="0" smtClean="0"/>
              <a:t>Model</a:t>
            </a:r>
            <a:endParaRPr lang="en-US" sz="2000" b="1" i="1" dirty="0"/>
          </a:p>
        </p:txBody>
      </p:sp>
      <p:sp>
        <p:nvSpPr>
          <p:cNvPr id="31" name="TextBox 30"/>
          <p:cNvSpPr txBox="1"/>
          <p:nvPr/>
        </p:nvSpPr>
        <p:spPr>
          <a:xfrm rot="16200000">
            <a:off x="3092061" y="400299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3679115" y="409556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4260462" y="400299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616738" y="349192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breadth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45754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IMPLICATIONS FOR TRADITIONAL </a:t>
            </a:r>
            <a:br>
              <a:rPr lang="en-US" sz="3600" b="1" dirty="0" smtClean="0"/>
            </a:br>
            <a:r>
              <a:rPr lang="en-US" sz="3600" b="1" dirty="0" smtClean="0"/>
              <a:t>GRADUATE EDUCATION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Idaho Model  -  Improved Model  -  </a:t>
            </a:r>
            <a:r>
              <a:rPr lang="en-US" b="1"/>
              <a:t>Implications</a:t>
            </a:r>
          </a:p>
        </p:txBody>
      </p:sp>
      <p:sp>
        <p:nvSpPr>
          <p:cNvPr id="45061" name="AutoShape 8" descr="http://sphotos-a.xx.fbcdn.net/hphotos-ash4/185466_4028251738014_1051481239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23081" y="1404351"/>
            <a:ext cx="1759749" cy="47625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16200000">
            <a:off x="4891561" y="2262338"/>
            <a:ext cx="3550008" cy="204832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11844" y="1460618"/>
            <a:ext cx="4828174" cy="108321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03235" y="175845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teamwork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413674" y="171447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outreach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94316" y="153158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breadth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75384" y="2085586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roblem-based approach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6285691" y="441546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74276" y="519127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474278" y="417736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474279" y="323734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1460212" y="226068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7032801" y="285647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293846" y="46116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utreach?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33458" y="271368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teamwork?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43585" y="363023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roblem-based?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rot="21264050">
            <a:off x="4124842" y="1162091"/>
            <a:ext cx="2291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Integrative Model</a:t>
            </a:r>
            <a:endParaRPr lang="en-US" sz="2000" b="1" i="1" dirty="0"/>
          </a:p>
        </p:txBody>
      </p:sp>
      <p:sp>
        <p:nvSpPr>
          <p:cNvPr id="27" name="TextBox 26"/>
          <p:cNvSpPr txBox="1"/>
          <p:nvPr/>
        </p:nvSpPr>
        <p:spPr>
          <a:xfrm rot="17218177">
            <a:off x="-41770" y="1927735"/>
            <a:ext cx="217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Common Model</a:t>
            </a:r>
            <a:endParaRPr lang="en-US" sz="2000" b="1" i="1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6285691" y="371468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5613443" y="289834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 rot="16200000">
            <a:off x="3450345" y="3058292"/>
            <a:ext cx="1320890" cy="204832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 rot="21264050">
            <a:off x="2859835" y="4644062"/>
            <a:ext cx="3069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“Renaissance Thinker” </a:t>
            </a:r>
          </a:p>
          <a:p>
            <a:pPr algn="ctr"/>
            <a:r>
              <a:rPr lang="en-US" sz="2000" b="1" i="1" dirty="0" smtClean="0"/>
              <a:t>Model</a:t>
            </a:r>
            <a:endParaRPr lang="en-US" sz="2000" b="1" i="1" dirty="0"/>
          </a:p>
        </p:txBody>
      </p:sp>
      <p:sp>
        <p:nvSpPr>
          <p:cNvPr id="31" name="TextBox 30"/>
          <p:cNvSpPr txBox="1"/>
          <p:nvPr/>
        </p:nvSpPr>
        <p:spPr>
          <a:xfrm rot="16200000">
            <a:off x="3092061" y="400299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3679115" y="409556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4260462" y="400299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616738" y="349192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breadth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 rot="16200000">
            <a:off x="5613444" y="367658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 rot="16200000">
            <a:off x="7032802" y="361821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6285692" y="292638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345754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IMPLICATIONS FOR TRADITIONAL </a:t>
            </a:r>
            <a:br>
              <a:rPr lang="en-US" sz="3600" b="1" dirty="0" smtClean="0"/>
            </a:br>
            <a:r>
              <a:rPr lang="en-US" sz="3600" b="1" dirty="0" smtClean="0"/>
              <a:t>GRADUATE EDUCATION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IGERT Overview  -  Doctoral Models  -  Idaho Model  -  Improved Model  -  </a:t>
            </a:r>
            <a:r>
              <a:rPr lang="en-US" b="1"/>
              <a:t>Implications</a:t>
            </a:r>
          </a:p>
        </p:txBody>
      </p:sp>
      <p:sp>
        <p:nvSpPr>
          <p:cNvPr id="45061" name="AutoShape 8" descr="http://sphotos-a.xx.fbcdn.net/hphotos-ash4/185466_4028251738014_1051481239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23081" y="1404351"/>
            <a:ext cx="1759749" cy="47625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16200000">
            <a:off x="4891561" y="2262338"/>
            <a:ext cx="3550008" cy="204832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11844" y="1460618"/>
            <a:ext cx="4828174" cy="108321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03235" y="175845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teamwork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413674" y="171447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outreach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94316" y="153158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breadth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75384" y="2085586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roblem-based approach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6285691" y="441546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74276" y="519127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474278" y="417736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474279" y="323734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1460212" y="226068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7032801" y="285647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293846" y="46116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utreach?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33458" y="271368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teamwork?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43585" y="363023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roblem-based?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16019" y="5857981"/>
            <a:ext cx="6900199" cy="728557"/>
          </a:xfrm>
        </p:spPr>
        <p:txBody>
          <a:bodyPr/>
          <a:lstStyle/>
          <a:p>
            <a:pPr eaLnBrk="1" hangingPunct="1">
              <a:buNone/>
            </a:pPr>
            <a:r>
              <a:rPr lang="en-US" b="1" dirty="0" smtClean="0"/>
              <a:t>Are they comparable?  What is desired?</a:t>
            </a:r>
            <a:endParaRPr lang="en-US" sz="1800" b="1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dirty="0" smtClean="0"/>
          </a:p>
          <a:p>
            <a:pPr lvl="1" eaLnBrk="1" hangingPunct="1"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25" name="TextBox 24"/>
          <p:cNvSpPr txBox="1"/>
          <p:nvPr/>
        </p:nvSpPr>
        <p:spPr>
          <a:xfrm rot="21264050">
            <a:off x="4124842" y="1162091"/>
            <a:ext cx="2291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Integrative Model</a:t>
            </a:r>
            <a:endParaRPr lang="en-US" sz="2000" b="1" i="1" dirty="0"/>
          </a:p>
        </p:txBody>
      </p:sp>
      <p:sp>
        <p:nvSpPr>
          <p:cNvPr id="27" name="TextBox 26"/>
          <p:cNvSpPr txBox="1"/>
          <p:nvPr/>
        </p:nvSpPr>
        <p:spPr>
          <a:xfrm rot="17218177">
            <a:off x="-41770" y="1927735"/>
            <a:ext cx="217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Common Model</a:t>
            </a:r>
            <a:endParaRPr lang="en-US" sz="2000" b="1" i="1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6285691" y="371468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5613443" y="289834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 rot="16200000">
            <a:off x="3450345" y="3058292"/>
            <a:ext cx="1320890" cy="204832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 rot="21264050">
            <a:off x="2859835" y="4644062"/>
            <a:ext cx="3069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“Renaissance Thinker” </a:t>
            </a:r>
          </a:p>
          <a:p>
            <a:pPr algn="ctr"/>
            <a:r>
              <a:rPr lang="en-US" sz="2000" b="1" i="1" dirty="0" smtClean="0"/>
              <a:t>Model</a:t>
            </a:r>
            <a:endParaRPr lang="en-US" sz="2000" b="1" i="1" dirty="0"/>
          </a:p>
        </p:txBody>
      </p:sp>
      <p:sp>
        <p:nvSpPr>
          <p:cNvPr id="31" name="TextBox 30"/>
          <p:cNvSpPr txBox="1"/>
          <p:nvPr/>
        </p:nvSpPr>
        <p:spPr>
          <a:xfrm rot="16200000">
            <a:off x="3092061" y="400299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3679115" y="409556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4260462" y="400299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616738" y="349192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breadth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 rot="16200000">
            <a:off x="5613444" y="367658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 rot="16200000">
            <a:off x="7032802" y="361821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6285692" y="292638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3678238" y="2676525"/>
            <a:ext cx="5254625" cy="375761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How does this translate to undergraduate education?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How can we better prepare undergraduates for this type of graduate program or job world?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Are team-based theses/capstone-experiences needed for the undergraduate experience?</a:t>
            </a:r>
            <a:endParaRPr lang="en-US" sz="3000" dirty="0" smtClean="0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-11113" y="6434138"/>
            <a:ext cx="914400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IGERT Overview  -  Doctoral Models  -  Idaho Model  -  Improved Model  -  </a:t>
            </a:r>
            <a:r>
              <a:rPr lang="en-US" b="1" dirty="0"/>
              <a:t>Implications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13" y="1433512"/>
            <a:ext cx="82296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latin typeface="+mn-lt"/>
              </a:rPr>
              <a:t>First, my thoughts from my undergraduate teaching experience, then </a:t>
            </a:r>
            <a:r>
              <a:rPr lang="en-US" sz="3200" b="1" dirty="0">
                <a:latin typeface="+mn-lt"/>
              </a:rPr>
              <a:t>I want to hear yours!</a:t>
            </a:r>
          </a:p>
        </p:txBody>
      </p:sp>
      <p:sp>
        <p:nvSpPr>
          <p:cNvPr id="47110" name="AutoShape 8" descr="http://sphotos-a.xx.fbcdn.net/hphotos-ash4/185466_4028251738014_1051481239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7111" name="Picture 10" descr="http://sphotos-a.xx.fbcdn.net/hphotos-ash4/185466_4028251738014_1051481239_n.jpg"/>
          <p:cNvPicPr>
            <a:picLocks noChangeAspect="1" noChangeArrowheads="1"/>
          </p:cNvPicPr>
          <p:nvPr/>
        </p:nvPicPr>
        <p:blipFill>
          <a:blip r:embed="rId3"/>
          <a:srcRect l="35991"/>
          <a:stretch>
            <a:fillRect/>
          </a:stretch>
        </p:blipFill>
        <p:spPr bwMode="auto">
          <a:xfrm>
            <a:off x="366713" y="2832100"/>
            <a:ext cx="3217862" cy="33877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460054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IMPLICATIONS FOR </a:t>
            </a:r>
            <a:br>
              <a:rPr lang="en-US" sz="3600" b="1" dirty="0" smtClean="0"/>
            </a:br>
            <a:r>
              <a:rPr lang="en-US" sz="3600" b="1" dirty="0" smtClean="0"/>
              <a:t>UNDERGRADUATE EDUCATION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457200" y="49213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Now time for some discussion!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062038" y="6207125"/>
            <a:ext cx="8967787" cy="792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Contact: </a:t>
            </a:r>
            <a:r>
              <a:rPr lang="en-US" smtClean="0">
                <a:hlinkClick r:id="rId2"/>
              </a:rPr>
              <a:t>zion@uidaho.edu</a:t>
            </a:r>
            <a:r>
              <a:rPr lang="en-US" smtClean="0"/>
              <a:t>; (920) 883-8617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  <p:pic>
        <p:nvPicPr>
          <p:cNvPr id="49156" name="Picture 4" descr="Annual Mtg. 201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7788" y="1192213"/>
            <a:ext cx="6388100" cy="4362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815975" y="52641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latin typeface="+mj-lt"/>
                <a:cs typeface="ＭＳ Ｐゴシック" charset="-128"/>
              </a:rPr>
              <a:t>...oh, and THANK YOU from the Idaho IGERT!!!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81000" y="192088"/>
            <a:ext cx="8763000" cy="646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FAFD00"/>
                </a:solidFill>
              </a:rPr>
              <a:t>Summer Immersion &amp; Methods Courses</a:t>
            </a:r>
          </a:p>
        </p:txBody>
      </p:sp>
      <p:sp>
        <p:nvSpPr>
          <p:cNvPr id="51203" name="Line 3"/>
          <p:cNvSpPr>
            <a:spLocks noChangeShapeType="1"/>
          </p:cNvSpPr>
          <p:nvPr/>
        </p:nvSpPr>
        <p:spPr bwMode="auto">
          <a:xfrm>
            <a:off x="393700" y="990600"/>
            <a:ext cx="83566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9067800" cy="3078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800"/>
              <a:t>During the courses students: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400"/>
              <a:t>•	</a:t>
            </a:r>
            <a:r>
              <a:rPr lang="en-US" sz="2800"/>
              <a:t>Engage in a 2-day retreat-style team-building exercise. 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400"/>
              <a:t>• </a:t>
            </a:r>
            <a:r>
              <a:rPr lang="en-US" sz="2800"/>
              <a:t>Take part in the collaborative science toolbox exercise. 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</a:pPr>
            <a:r>
              <a:rPr lang="en-US" sz="2400"/>
              <a:t>• </a:t>
            </a:r>
            <a:r>
              <a:rPr lang="en-US" sz="2800"/>
              <a:t>Work closely with faculty to explore disciplinary and interdisciplinary research questions to be addressed. 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endParaRPr lang="en-US" sz="800"/>
          </a:p>
        </p:txBody>
      </p:sp>
      <p:pic>
        <p:nvPicPr>
          <p:cNvPr id="51205" name="Picture 7" descr="Hojancha team doing toolbox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902075"/>
            <a:ext cx="34290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TextBox 8"/>
          <p:cNvSpPr txBox="1">
            <a:spLocks noChangeArrowheads="1"/>
          </p:cNvSpPr>
          <p:nvPr/>
        </p:nvSpPr>
        <p:spPr bwMode="auto">
          <a:xfrm>
            <a:off x="5670550" y="6319838"/>
            <a:ext cx="2254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Hojancha team</a:t>
            </a:r>
          </a:p>
        </p:txBody>
      </p:sp>
      <p:sp>
        <p:nvSpPr>
          <p:cNvPr id="51207" name="TextBox 10"/>
          <p:cNvSpPr txBox="1">
            <a:spLocks noChangeArrowheads="1"/>
          </p:cNvSpPr>
          <p:nvPr/>
        </p:nvSpPr>
        <p:spPr bwMode="auto">
          <a:xfrm>
            <a:off x="1662113" y="6243638"/>
            <a:ext cx="1690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SJLS team</a:t>
            </a:r>
          </a:p>
        </p:txBody>
      </p:sp>
      <p:pic>
        <p:nvPicPr>
          <p:cNvPr id="51208" name="Picture 12" descr="SJLS team doing toolbox 201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038600"/>
            <a:ext cx="420846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81000" y="192088"/>
            <a:ext cx="8394700" cy="646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AFD00"/>
                </a:solidFill>
              </a:rPr>
              <a:t>Summer Immersion &amp; Methods Courses</a:t>
            </a:r>
          </a:p>
        </p:txBody>
      </p:sp>
      <p:sp>
        <p:nvSpPr>
          <p:cNvPr id="53251" name="Line 3"/>
          <p:cNvSpPr>
            <a:spLocks noChangeShapeType="1"/>
          </p:cNvSpPr>
          <p:nvPr/>
        </p:nvSpPr>
        <p:spPr bwMode="auto">
          <a:xfrm>
            <a:off x="304800" y="990600"/>
            <a:ext cx="83566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81000" y="1066800"/>
            <a:ext cx="8534400" cy="243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400"/>
              <a:t>•</a:t>
            </a:r>
            <a:r>
              <a:rPr lang="en-US" sz="2800"/>
              <a:t> Develop conceptual models to help guide research.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400"/>
              <a:t>•</a:t>
            </a:r>
            <a:r>
              <a:rPr lang="en-US" sz="2800"/>
              <a:t>	Learn research methods and philosophical and theoretical underpinnings of other disciplines.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400"/>
              <a:t>•</a:t>
            </a:r>
            <a:r>
              <a:rPr lang="en-US" sz="2800"/>
              <a:t> Develop interdisciplinary research proposals.</a:t>
            </a:r>
          </a:p>
          <a:p>
            <a:pPr marL="177800" indent="-177800">
              <a:lnSpc>
                <a:spcPct val="40000"/>
              </a:lnSpc>
              <a:spcBef>
                <a:spcPct val="50000"/>
              </a:spcBef>
              <a:buClr>
                <a:schemeClr val="tx2"/>
              </a:buClr>
              <a:buFont typeface="Times" charset="0"/>
              <a:buChar char="•"/>
            </a:pPr>
            <a:endParaRPr lang="en-US" sz="800"/>
          </a:p>
        </p:txBody>
      </p:sp>
      <p:pic>
        <p:nvPicPr>
          <p:cNvPr id="53253" name="Picture 6" descr="Palouse team doing conceptual mode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424238"/>
            <a:ext cx="3859213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5" descr="Sagebrush team discussing research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6950" y="3576638"/>
            <a:ext cx="3956050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TextBox 7"/>
          <p:cNvSpPr txBox="1">
            <a:spLocks noChangeArrowheads="1"/>
          </p:cNvSpPr>
          <p:nvPr/>
        </p:nvSpPr>
        <p:spPr bwMode="auto">
          <a:xfrm>
            <a:off x="1209675" y="6248400"/>
            <a:ext cx="2066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Palouse team</a:t>
            </a:r>
          </a:p>
        </p:txBody>
      </p:sp>
      <p:sp>
        <p:nvSpPr>
          <p:cNvPr id="53256" name="TextBox 8"/>
          <p:cNvSpPr txBox="1">
            <a:spLocks noChangeArrowheads="1"/>
          </p:cNvSpPr>
          <p:nvPr/>
        </p:nvSpPr>
        <p:spPr bwMode="auto">
          <a:xfrm>
            <a:off x="5410200" y="6172200"/>
            <a:ext cx="2443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Sagebrush team</a:t>
            </a: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4443413" y="3259138"/>
            <a:ext cx="2571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•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Line 3"/>
          <p:cNvSpPr>
            <a:spLocks noChangeShapeType="1"/>
          </p:cNvSpPr>
          <p:nvPr/>
        </p:nvSpPr>
        <p:spPr bwMode="auto">
          <a:xfrm>
            <a:off x="393700" y="914400"/>
            <a:ext cx="83566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495300" y="914400"/>
            <a:ext cx="8153400" cy="3878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r>
              <a:rPr lang="en-US" sz="2400"/>
              <a:t>• </a:t>
            </a:r>
            <a:r>
              <a:rPr lang="en-US" sz="2800"/>
              <a:t>Visit potential research sites. 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</a:pPr>
            <a:r>
              <a:rPr lang="en-US" sz="2400"/>
              <a:t>•	</a:t>
            </a:r>
            <a:r>
              <a:rPr lang="en-US" sz="2800"/>
              <a:t>Meet with stakeholders to identify researchable issues and gather ideas to help define the team’s research agenda.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</a:pPr>
            <a:r>
              <a:rPr lang="en-US" sz="2400"/>
              <a:t>•	</a:t>
            </a:r>
            <a:r>
              <a:rPr lang="en-US" sz="2800"/>
              <a:t>Attend presentations by stakeholders.</a:t>
            </a:r>
          </a:p>
          <a:p>
            <a:pPr marL="177800" indent="-177800">
              <a:spcBef>
                <a:spcPct val="50000"/>
              </a:spcBef>
              <a:buClr>
                <a:schemeClr val="tx2"/>
              </a:buClr>
            </a:pPr>
            <a:endParaRPr lang="en-US" sz="2400"/>
          </a:p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endParaRPr lang="en-US" sz="2400"/>
          </a:p>
          <a:p>
            <a:pPr marL="177800" indent="-177800">
              <a:lnSpc>
                <a:spcPct val="40000"/>
              </a:lnSpc>
              <a:spcBef>
                <a:spcPct val="50000"/>
              </a:spcBef>
              <a:buClr>
                <a:schemeClr val="tx2"/>
              </a:buClr>
              <a:buFont typeface="Times" charset="0"/>
              <a:buChar char="•"/>
            </a:pPr>
            <a:endParaRPr lang="en-US" sz="800"/>
          </a:p>
        </p:txBody>
      </p:sp>
      <p:sp>
        <p:nvSpPr>
          <p:cNvPr id="55300" name="Text Box 8"/>
          <p:cNvSpPr txBox="1">
            <a:spLocks noChangeArrowheads="1"/>
          </p:cNvSpPr>
          <p:nvPr/>
        </p:nvSpPr>
        <p:spPr bwMode="auto">
          <a:xfrm>
            <a:off x="609600" y="3733800"/>
            <a:ext cx="7620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spcBef>
                <a:spcPct val="50000"/>
              </a:spcBef>
              <a:buClr>
                <a:schemeClr val="tx2"/>
              </a:buClr>
              <a:buFont typeface="Times" charset="0"/>
              <a:buNone/>
            </a:pPr>
            <a:endParaRPr lang="en-US" sz="2400"/>
          </a:p>
        </p:txBody>
      </p:sp>
      <p:pic>
        <p:nvPicPr>
          <p:cNvPr id="55301" name="Picture 5" descr="Hojancha team in teak plantatio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657600"/>
            <a:ext cx="28194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 descr="Hojancha team mtg stakeholder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3581400"/>
            <a:ext cx="4822825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374650" y="152400"/>
            <a:ext cx="8394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AFD00"/>
                </a:solidFill>
              </a:rPr>
              <a:t>Summer Immersion &amp; Methods Courses</a:t>
            </a:r>
          </a:p>
        </p:txBody>
      </p:sp>
      <p:sp>
        <p:nvSpPr>
          <p:cNvPr id="55304" name="TextBox 7"/>
          <p:cNvSpPr txBox="1">
            <a:spLocks noChangeArrowheads="1"/>
          </p:cNvSpPr>
          <p:nvPr/>
        </p:nvSpPr>
        <p:spPr bwMode="auto">
          <a:xfrm>
            <a:off x="1023938" y="6324600"/>
            <a:ext cx="7129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Meeting with stakeholders in Hojancha, Costa Rica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3598</TotalTime>
  <Words>1711</Words>
  <Application>Microsoft Office PowerPoint</Application>
  <PresentationFormat>On-screen Show (4:3)</PresentationFormat>
  <Paragraphs>390</Paragraphs>
  <Slides>37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 pedagogical framework for team-based interdisciplinary doctoral education:  The University of Idaho IGERT Model </vt:lpstr>
      <vt:lpstr>Overview</vt:lpstr>
      <vt:lpstr>IGERT OVERVIEW</vt:lpstr>
      <vt:lpstr>THE NSF’S IGERT PROGRAM</vt:lpstr>
      <vt:lpstr>IGERT Program Overview</vt:lpstr>
      <vt:lpstr>IGERT Program Overview</vt:lpstr>
      <vt:lpstr>PEDAGOGICAL MODELS FOR DOCTORAL EDUCATION</vt:lpstr>
      <vt:lpstr>INTERDISCIPLINARY PEDAGOGICAL FRAMEWORKS</vt:lpstr>
      <vt:lpstr>KEY LEARNING OBJECTIVES</vt:lpstr>
      <vt:lpstr>COMMON LEARNING EXPERIENCES</vt:lpstr>
      <vt:lpstr>LEARNING ASSESSMENTS</vt:lpstr>
      <vt:lpstr>THE “IDAHO MODEL” FOR DOCTORAL EDUCATION</vt:lpstr>
      <vt:lpstr>IDAHO’S IGERT, QUICK OVERVIEW</vt:lpstr>
      <vt:lpstr>THE “IDAHO MODEL”:  LEARNING OBJECTIVES</vt:lpstr>
      <vt:lpstr>THE “IDAHO MODEL”:  LEARNING EXPERIENCES</vt:lpstr>
      <vt:lpstr>THE “IDAHO MODEL”:  LEARNING EXPERIENCES</vt:lpstr>
      <vt:lpstr>THE “IDAHO MODEL”:  LEARNING ASSESSMENT</vt:lpstr>
      <vt:lpstr>IDAHO MODEL AT ITS CORE</vt:lpstr>
      <vt:lpstr>IDAHO MODEL AT ITS CORE</vt:lpstr>
      <vt:lpstr>IDAHO MODEL CHALLENGES</vt:lpstr>
      <vt:lpstr>IDAHO MODEL CHALLENGES</vt:lpstr>
      <vt:lpstr>IDAHO MODEL CHALLENGES</vt:lpstr>
      <vt:lpstr>THE IMPROVED “IDAHO MODEL” FOR DOCTORAL EDUCATION</vt:lpstr>
      <vt:lpstr>IDEAS FOR IMPROVEMENT OF IDAHO MODEL</vt:lpstr>
      <vt:lpstr>CONSTRUCTIVE ALIGNMENT </vt:lpstr>
      <vt:lpstr>BROADER IMPLICATIONS FOR INTEGRATIVE HIGHER EDUCATION</vt:lpstr>
      <vt:lpstr>IMPLICATIONS FOR TRADITIONAL  GRADUATE EDUCATION </vt:lpstr>
      <vt:lpstr>IMPLICATIONS FOR TRADITIONAL  GRADUATE EDUCATION </vt:lpstr>
      <vt:lpstr>IMPLICATIONS FOR TRADITIONAL  GRADUATE EDUCATION </vt:lpstr>
      <vt:lpstr>IMPLICATIONS FOR TRADITIONAL  GRADUATE EDUCATION </vt:lpstr>
      <vt:lpstr>IMPLICATIONS FOR TRADITIONAL  GRADUATE EDUCATION </vt:lpstr>
      <vt:lpstr>IMPLICATIONS FOR  UNDERGRADUATE EDUCATION </vt:lpstr>
      <vt:lpstr>Now time for some discussion!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pedagogical framework for team-based interdisciplinary doctoral education:  The University of Idaho IGERT Model</dc:title>
  <dc:creator>P. Zion Klos</dc:creator>
  <cp:lastModifiedBy>zion</cp:lastModifiedBy>
  <cp:revision>81</cp:revision>
  <dcterms:created xsi:type="dcterms:W3CDTF">2012-10-10T20:50:31Z</dcterms:created>
  <dcterms:modified xsi:type="dcterms:W3CDTF">2012-10-10T22:55:06Z</dcterms:modified>
</cp:coreProperties>
</file>